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72" r:id="rId2"/>
    <p:sldId id="396" r:id="rId3"/>
    <p:sldId id="373" r:id="rId4"/>
    <p:sldId id="398" r:id="rId5"/>
    <p:sldId id="397" r:id="rId6"/>
    <p:sldId id="395" r:id="rId7"/>
    <p:sldId id="385" r:id="rId8"/>
    <p:sldId id="388" r:id="rId9"/>
    <p:sldId id="390" r:id="rId10"/>
    <p:sldId id="387" r:id="rId11"/>
    <p:sldId id="393" r:id="rId12"/>
    <p:sldId id="391" r:id="rId13"/>
    <p:sldId id="399" r:id="rId14"/>
  </p:sldIdLst>
  <p:sldSz cx="9144000" cy="5143500" type="screen16x9"/>
  <p:notesSz cx="6808788" cy="99409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EFF5F5"/>
    <a:srgbClr val="FAFCFC"/>
    <a:srgbClr val="0C29A4"/>
    <a:srgbClr val="E9EDF4"/>
    <a:srgbClr val="E0E00A"/>
    <a:srgbClr val="960000"/>
    <a:srgbClr val="EF8989"/>
    <a:srgbClr val="64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671" autoAdjust="0"/>
    <p:restoredTop sz="95405" autoAdjust="0"/>
  </p:normalViewPr>
  <p:slideViewPr>
    <p:cSldViewPr>
      <p:cViewPr>
        <p:scale>
          <a:sx n="100" d="100"/>
          <a:sy n="100" d="100"/>
        </p:scale>
        <p:origin x="-1488" y="-276"/>
      </p:cViewPr>
      <p:guideLst>
        <p:guide orient="horz" pos="162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45" tIns="46122" rIns="92245" bIns="4612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45" tIns="46122" rIns="92245" bIns="4612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0B7DD44-7331-42F1-B0AB-B8631DADFDE1}" type="datetimeFigureOut">
              <a:rPr lang="uk-UA"/>
              <a:pPr>
                <a:defRPr/>
              </a:pPr>
              <a:t>29.05.2019</a:t>
            </a:fld>
            <a:endParaRPr lang="uk-UA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45" tIns="46122" rIns="92245" bIns="4612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45" tIns="46122" rIns="92245" bIns="4612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3552597-AD21-40B1-A498-6CB96A76952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44076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2245" tIns="46122" rIns="92245" bIns="4612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2245" tIns="46122" rIns="92245" bIns="4612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B7716CA-5C12-4482-AA0A-19263ACDC2C8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62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45" tIns="46122" rIns="92245" bIns="4612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2245" tIns="46122" rIns="92245" bIns="46122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2245" tIns="46122" rIns="92245" bIns="4612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2245" tIns="46122" rIns="92245" bIns="4612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4BB7079-3652-46C2-B56F-EA8EE05CB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5662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Про ДД – наступний слайд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BB7079-3652-46C2-B56F-EA8EE05CBD2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0533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BD133-54C2-48D1-9395-01FE06DD11B2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F59E5-6F9A-4DCF-B25D-EF4EA9428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8550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47922-389F-48D8-BCA6-7F0A162C76D7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7B3B0-B50A-4E84-9941-C4BAF9FAC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000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51C9B-43EC-4443-A877-B139C6121FF6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D671F-4956-4674-98A9-F64DFFAC7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3120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768" y="1302083"/>
            <a:ext cx="3790951" cy="3150428"/>
          </a:xfrm>
          <a:custGeom>
            <a:avLst/>
            <a:gdLst>
              <a:gd name="connsiteX0" fmla="*/ 4729961 w 5054601"/>
              <a:gd name="connsiteY0" fmla="*/ 2413833 h 4200570"/>
              <a:gd name="connsiteX1" fmla="*/ 4959516 w 5054601"/>
              <a:gd name="connsiteY1" fmla="*/ 2508918 h 4200570"/>
              <a:gd name="connsiteX2" fmla="*/ 4959516 w 5054601"/>
              <a:gd name="connsiteY2" fmla="*/ 2968028 h 4200570"/>
              <a:gd name="connsiteX3" fmla="*/ 4456144 w 5054601"/>
              <a:gd name="connsiteY3" fmla="*/ 3471401 h 4200570"/>
              <a:gd name="connsiteX4" fmla="*/ 3997033 w 5054601"/>
              <a:gd name="connsiteY4" fmla="*/ 3471400 h 4200570"/>
              <a:gd name="connsiteX5" fmla="*/ 3997033 w 5054601"/>
              <a:gd name="connsiteY5" fmla="*/ 3012290 h 4200570"/>
              <a:gd name="connsiteX6" fmla="*/ 4500405 w 5054601"/>
              <a:gd name="connsiteY6" fmla="*/ 2508917 h 4200570"/>
              <a:gd name="connsiteX7" fmla="*/ 4729961 w 5054601"/>
              <a:gd name="connsiteY7" fmla="*/ 2413833 h 4200570"/>
              <a:gd name="connsiteX8" fmla="*/ 3176485 w 5054601"/>
              <a:gd name="connsiteY8" fmla="*/ 1994637 h 4200570"/>
              <a:gd name="connsiteX9" fmla="*/ 3406041 w 5054601"/>
              <a:gd name="connsiteY9" fmla="*/ 2089722 h 4200570"/>
              <a:gd name="connsiteX10" fmla="*/ 3406041 w 5054601"/>
              <a:gd name="connsiteY10" fmla="*/ 2548833 h 4200570"/>
              <a:gd name="connsiteX11" fmla="*/ 1849388 w 5054601"/>
              <a:gd name="connsiteY11" fmla="*/ 4105485 h 4200570"/>
              <a:gd name="connsiteX12" fmla="*/ 1390278 w 5054601"/>
              <a:gd name="connsiteY12" fmla="*/ 4105485 h 4200570"/>
              <a:gd name="connsiteX13" fmla="*/ 1390278 w 5054601"/>
              <a:gd name="connsiteY13" fmla="*/ 3646375 h 4200570"/>
              <a:gd name="connsiteX14" fmla="*/ 2946931 w 5054601"/>
              <a:gd name="connsiteY14" fmla="*/ 2089722 h 4200570"/>
              <a:gd name="connsiteX15" fmla="*/ 3176485 w 5054601"/>
              <a:gd name="connsiteY15" fmla="*/ 1994637 h 4200570"/>
              <a:gd name="connsiteX16" fmla="*/ 4620973 w 5054601"/>
              <a:gd name="connsiteY16" fmla="*/ 1544680 h 4200570"/>
              <a:gd name="connsiteX17" fmla="*/ 4850529 w 5054601"/>
              <a:gd name="connsiteY17" fmla="*/ 1639765 h 4200570"/>
              <a:gd name="connsiteX18" fmla="*/ 4850529 w 5054601"/>
              <a:gd name="connsiteY18" fmla="*/ 2098875 h 4200570"/>
              <a:gd name="connsiteX19" fmla="*/ 3293876 w 5054601"/>
              <a:gd name="connsiteY19" fmla="*/ 3655528 h 4200570"/>
              <a:gd name="connsiteX20" fmla="*/ 2834766 w 5054601"/>
              <a:gd name="connsiteY20" fmla="*/ 3655528 h 4200570"/>
              <a:gd name="connsiteX21" fmla="*/ 2834766 w 5054601"/>
              <a:gd name="connsiteY21" fmla="*/ 3196418 h 4200570"/>
              <a:gd name="connsiteX22" fmla="*/ 4391418 w 5054601"/>
              <a:gd name="connsiteY22" fmla="*/ 1639765 h 4200570"/>
              <a:gd name="connsiteX23" fmla="*/ 4620973 w 5054601"/>
              <a:gd name="connsiteY23" fmla="*/ 1544680 h 4200570"/>
              <a:gd name="connsiteX24" fmla="*/ 1881292 w 5054601"/>
              <a:gd name="connsiteY24" fmla="*/ 1280661 h 4200570"/>
              <a:gd name="connsiteX25" fmla="*/ 2110848 w 5054601"/>
              <a:gd name="connsiteY25" fmla="*/ 1375745 h 4200570"/>
              <a:gd name="connsiteX26" fmla="*/ 2110848 w 5054601"/>
              <a:gd name="connsiteY26" fmla="*/ 1834856 h 4200570"/>
              <a:gd name="connsiteX27" fmla="*/ 554196 w 5054601"/>
              <a:gd name="connsiteY27" fmla="*/ 3391509 h 4200570"/>
              <a:gd name="connsiteX28" fmla="*/ 95085 w 5054601"/>
              <a:gd name="connsiteY28" fmla="*/ 3391508 h 4200570"/>
              <a:gd name="connsiteX29" fmla="*/ 95085 w 5054601"/>
              <a:gd name="connsiteY29" fmla="*/ 2932398 h 4200570"/>
              <a:gd name="connsiteX30" fmla="*/ 1651737 w 5054601"/>
              <a:gd name="connsiteY30" fmla="*/ 1375745 h 4200570"/>
              <a:gd name="connsiteX31" fmla="*/ 1881292 w 5054601"/>
              <a:gd name="connsiteY31" fmla="*/ 1280661 h 4200570"/>
              <a:gd name="connsiteX32" fmla="*/ 3118728 w 5054601"/>
              <a:gd name="connsiteY32" fmla="*/ 1041561 h 4200570"/>
              <a:gd name="connsiteX33" fmla="*/ 3348284 w 5054601"/>
              <a:gd name="connsiteY33" fmla="*/ 1136646 h 4200570"/>
              <a:gd name="connsiteX34" fmla="*/ 3348284 w 5054601"/>
              <a:gd name="connsiteY34" fmla="*/ 1595757 h 4200570"/>
              <a:gd name="connsiteX35" fmla="*/ 1791631 w 5054601"/>
              <a:gd name="connsiteY35" fmla="*/ 3152409 h 4200570"/>
              <a:gd name="connsiteX36" fmla="*/ 1332521 w 5054601"/>
              <a:gd name="connsiteY36" fmla="*/ 3152409 h 4200570"/>
              <a:gd name="connsiteX37" fmla="*/ 1332521 w 5054601"/>
              <a:gd name="connsiteY37" fmla="*/ 2693299 h 4200570"/>
              <a:gd name="connsiteX38" fmla="*/ 2889173 w 5054601"/>
              <a:gd name="connsiteY38" fmla="*/ 1136646 h 4200570"/>
              <a:gd name="connsiteX39" fmla="*/ 3118728 w 5054601"/>
              <a:gd name="connsiteY39" fmla="*/ 1041561 h 4200570"/>
              <a:gd name="connsiteX40" fmla="*/ 4155728 w 5054601"/>
              <a:gd name="connsiteY40" fmla="*/ 979917 h 4200570"/>
              <a:gd name="connsiteX41" fmla="*/ 4385284 w 5054601"/>
              <a:gd name="connsiteY41" fmla="*/ 1075001 h 4200570"/>
              <a:gd name="connsiteX42" fmla="*/ 4385284 w 5054601"/>
              <a:gd name="connsiteY42" fmla="*/ 1534112 h 4200570"/>
              <a:gd name="connsiteX43" fmla="*/ 3881911 w 5054601"/>
              <a:gd name="connsiteY43" fmla="*/ 2037484 h 4200570"/>
              <a:gd name="connsiteX44" fmla="*/ 3422800 w 5054601"/>
              <a:gd name="connsiteY44" fmla="*/ 2037484 h 4200570"/>
              <a:gd name="connsiteX45" fmla="*/ 3422800 w 5054601"/>
              <a:gd name="connsiteY45" fmla="*/ 1578373 h 4200570"/>
              <a:gd name="connsiteX46" fmla="*/ 3926173 w 5054601"/>
              <a:gd name="connsiteY46" fmla="*/ 1075001 h 4200570"/>
              <a:gd name="connsiteX47" fmla="*/ 4155728 w 5054601"/>
              <a:gd name="connsiteY47" fmla="*/ 979917 h 4200570"/>
              <a:gd name="connsiteX48" fmla="*/ 2847091 w 5054601"/>
              <a:gd name="connsiteY48" fmla="*/ 276676 h 4200570"/>
              <a:gd name="connsiteX49" fmla="*/ 3076646 w 5054601"/>
              <a:gd name="connsiteY49" fmla="*/ 371760 h 4200570"/>
              <a:gd name="connsiteX50" fmla="*/ 3076646 w 5054601"/>
              <a:gd name="connsiteY50" fmla="*/ 830871 h 4200570"/>
              <a:gd name="connsiteX51" fmla="*/ 2573273 w 5054601"/>
              <a:gd name="connsiteY51" fmla="*/ 1334243 h 4200570"/>
              <a:gd name="connsiteX52" fmla="*/ 2114163 w 5054601"/>
              <a:gd name="connsiteY52" fmla="*/ 1334243 h 4200570"/>
              <a:gd name="connsiteX53" fmla="*/ 2114163 w 5054601"/>
              <a:gd name="connsiteY53" fmla="*/ 875133 h 4200570"/>
              <a:gd name="connsiteX54" fmla="*/ 2617536 w 5054601"/>
              <a:gd name="connsiteY54" fmla="*/ 371760 h 4200570"/>
              <a:gd name="connsiteX55" fmla="*/ 2847091 w 5054601"/>
              <a:gd name="connsiteY55" fmla="*/ 276676 h 4200570"/>
              <a:gd name="connsiteX56" fmla="*/ 1881294 w 5054601"/>
              <a:gd name="connsiteY56" fmla="*/ 273496 h 4200570"/>
              <a:gd name="connsiteX57" fmla="*/ 2110848 w 5054601"/>
              <a:gd name="connsiteY57" fmla="*/ 368580 h 4200570"/>
              <a:gd name="connsiteX58" fmla="*/ 2110848 w 5054601"/>
              <a:gd name="connsiteY58" fmla="*/ 827690 h 4200570"/>
              <a:gd name="connsiteX59" fmla="*/ 554196 w 5054601"/>
              <a:gd name="connsiteY59" fmla="*/ 2384343 h 4200570"/>
              <a:gd name="connsiteX60" fmla="*/ 95086 w 5054601"/>
              <a:gd name="connsiteY60" fmla="*/ 2384343 h 4200570"/>
              <a:gd name="connsiteX61" fmla="*/ 95086 w 5054601"/>
              <a:gd name="connsiteY61" fmla="*/ 1925233 h 4200570"/>
              <a:gd name="connsiteX62" fmla="*/ 1651738 w 5054601"/>
              <a:gd name="connsiteY62" fmla="*/ 368580 h 4200570"/>
              <a:gd name="connsiteX63" fmla="*/ 1881294 w 5054601"/>
              <a:gd name="connsiteY63" fmla="*/ 273496 h 4200570"/>
              <a:gd name="connsiteX64" fmla="*/ 866241 w 5054601"/>
              <a:gd name="connsiteY64" fmla="*/ 250378 h 4200570"/>
              <a:gd name="connsiteX65" fmla="*/ 1095797 w 5054601"/>
              <a:gd name="connsiteY65" fmla="*/ 345464 h 4200570"/>
              <a:gd name="connsiteX66" fmla="*/ 1095797 w 5054601"/>
              <a:gd name="connsiteY66" fmla="*/ 804574 h 4200570"/>
              <a:gd name="connsiteX67" fmla="*/ 592425 w 5054601"/>
              <a:gd name="connsiteY67" fmla="*/ 1307946 h 4200570"/>
              <a:gd name="connsiteX68" fmla="*/ 133314 w 5054601"/>
              <a:gd name="connsiteY68" fmla="*/ 1307946 h 4200570"/>
              <a:gd name="connsiteX69" fmla="*/ 133314 w 5054601"/>
              <a:gd name="connsiteY69" fmla="*/ 848836 h 4200570"/>
              <a:gd name="connsiteX70" fmla="*/ 636687 w 5054601"/>
              <a:gd name="connsiteY70" fmla="*/ 345464 h 4200570"/>
              <a:gd name="connsiteX71" fmla="*/ 866241 w 5054601"/>
              <a:gd name="connsiteY71" fmla="*/ 250378 h 4200570"/>
              <a:gd name="connsiteX72" fmla="*/ 4062150 w 5054601"/>
              <a:gd name="connsiteY72" fmla="*/ 0 h 4200570"/>
              <a:gd name="connsiteX73" fmla="*/ 4291706 w 5054601"/>
              <a:gd name="connsiteY73" fmla="*/ 95085 h 4200570"/>
              <a:gd name="connsiteX74" fmla="*/ 4291705 w 5054601"/>
              <a:gd name="connsiteY74" fmla="*/ 554195 h 4200570"/>
              <a:gd name="connsiteX75" fmla="*/ 3788333 w 5054601"/>
              <a:gd name="connsiteY75" fmla="*/ 1057567 h 4200570"/>
              <a:gd name="connsiteX76" fmla="*/ 3329222 w 5054601"/>
              <a:gd name="connsiteY76" fmla="*/ 1057567 h 4200570"/>
              <a:gd name="connsiteX77" fmla="*/ 3329222 w 5054601"/>
              <a:gd name="connsiteY77" fmla="*/ 598457 h 4200570"/>
              <a:gd name="connsiteX78" fmla="*/ 3832594 w 5054601"/>
              <a:gd name="connsiteY78" fmla="*/ 95085 h 4200570"/>
              <a:gd name="connsiteX79" fmla="*/ 4062150 w 5054601"/>
              <a:gd name="connsiteY79" fmla="*/ 0 h 4200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5054601" h="4200570">
                <a:moveTo>
                  <a:pt x="4729961" y="2413833"/>
                </a:moveTo>
                <a:cubicBezTo>
                  <a:pt x="4813044" y="2413833"/>
                  <a:pt x="4896126" y="2445528"/>
                  <a:pt x="4959516" y="2508918"/>
                </a:cubicBezTo>
                <a:cubicBezTo>
                  <a:pt x="5086296" y="2635697"/>
                  <a:pt x="5086296" y="2841248"/>
                  <a:pt x="4959516" y="2968028"/>
                </a:cubicBezTo>
                <a:lnTo>
                  <a:pt x="4456144" y="3471401"/>
                </a:lnTo>
                <a:cubicBezTo>
                  <a:pt x="4329364" y="3598181"/>
                  <a:pt x="4123813" y="3598180"/>
                  <a:pt x="3997033" y="3471400"/>
                </a:cubicBezTo>
                <a:cubicBezTo>
                  <a:pt x="3870253" y="3344620"/>
                  <a:pt x="3870253" y="3139070"/>
                  <a:pt x="3997033" y="3012290"/>
                </a:cubicBezTo>
                <a:lnTo>
                  <a:pt x="4500405" y="2508917"/>
                </a:lnTo>
                <a:cubicBezTo>
                  <a:pt x="4563795" y="2445527"/>
                  <a:pt x="4646878" y="2413833"/>
                  <a:pt x="4729961" y="2413833"/>
                </a:cubicBezTo>
                <a:close/>
                <a:moveTo>
                  <a:pt x="3176485" y="1994637"/>
                </a:moveTo>
                <a:cubicBezTo>
                  <a:pt x="3259568" y="1994638"/>
                  <a:pt x="3342650" y="2026333"/>
                  <a:pt x="3406041" y="2089722"/>
                </a:cubicBezTo>
                <a:cubicBezTo>
                  <a:pt x="3532821" y="2216502"/>
                  <a:pt x="3532821" y="2422053"/>
                  <a:pt x="3406041" y="2548833"/>
                </a:cubicBezTo>
                <a:lnTo>
                  <a:pt x="1849388" y="4105485"/>
                </a:lnTo>
                <a:cubicBezTo>
                  <a:pt x="1722608" y="4232265"/>
                  <a:pt x="1517058" y="4232265"/>
                  <a:pt x="1390278" y="4105485"/>
                </a:cubicBezTo>
                <a:cubicBezTo>
                  <a:pt x="1263498" y="3978705"/>
                  <a:pt x="1263498" y="3773155"/>
                  <a:pt x="1390278" y="3646375"/>
                </a:cubicBezTo>
                <a:lnTo>
                  <a:pt x="2946931" y="2089722"/>
                </a:lnTo>
                <a:cubicBezTo>
                  <a:pt x="3010320" y="2026333"/>
                  <a:pt x="3093402" y="1994638"/>
                  <a:pt x="3176485" y="1994637"/>
                </a:cubicBezTo>
                <a:close/>
                <a:moveTo>
                  <a:pt x="4620973" y="1544680"/>
                </a:moveTo>
                <a:cubicBezTo>
                  <a:pt x="4704056" y="1544680"/>
                  <a:pt x="4787139" y="1576375"/>
                  <a:pt x="4850529" y="1639765"/>
                </a:cubicBezTo>
                <a:cubicBezTo>
                  <a:pt x="4977309" y="1766545"/>
                  <a:pt x="4977309" y="1972095"/>
                  <a:pt x="4850529" y="2098875"/>
                </a:cubicBezTo>
                <a:lnTo>
                  <a:pt x="3293876" y="3655528"/>
                </a:lnTo>
                <a:cubicBezTo>
                  <a:pt x="3167096" y="3782308"/>
                  <a:pt x="2961546" y="3782308"/>
                  <a:pt x="2834766" y="3655528"/>
                </a:cubicBezTo>
                <a:cubicBezTo>
                  <a:pt x="2707986" y="3528748"/>
                  <a:pt x="2707986" y="3323198"/>
                  <a:pt x="2834766" y="3196418"/>
                </a:cubicBezTo>
                <a:lnTo>
                  <a:pt x="4391418" y="1639765"/>
                </a:lnTo>
                <a:cubicBezTo>
                  <a:pt x="4454808" y="1576375"/>
                  <a:pt x="4537891" y="1544680"/>
                  <a:pt x="4620973" y="1544680"/>
                </a:cubicBezTo>
                <a:close/>
                <a:moveTo>
                  <a:pt x="1881292" y="1280661"/>
                </a:moveTo>
                <a:cubicBezTo>
                  <a:pt x="1964375" y="1280661"/>
                  <a:pt x="2047458" y="1312355"/>
                  <a:pt x="2110848" y="1375745"/>
                </a:cubicBezTo>
                <a:cubicBezTo>
                  <a:pt x="2237628" y="1502525"/>
                  <a:pt x="2237628" y="1708076"/>
                  <a:pt x="2110848" y="1834856"/>
                </a:cubicBezTo>
                <a:lnTo>
                  <a:pt x="554196" y="3391509"/>
                </a:lnTo>
                <a:cubicBezTo>
                  <a:pt x="427416" y="3518289"/>
                  <a:pt x="221865" y="3518288"/>
                  <a:pt x="95085" y="3391508"/>
                </a:cubicBezTo>
                <a:cubicBezTo>
                  <a:pt x="-31695" y="3264728"/>
                  <a:pt x="-31695" y="3059178"/>
                  <a:pt x="95085" y="2932398"/>
                </a:cubicBezTo>
                <a:lnTo>
                  <a:pt x="1651737" y="1375745"/>
                </a:lnTo>
                <a:cubicBezTo>
                  <a:pt x="1715127" y="1312355"/>
                  <a:pt x="1798209" y="1280660"/>
                  <a:pt x="1881292" y="1280661"/>
                </a:cubicBezTo>
                <a:close/>
                <a:moveTo>
                  <a:pt x="3118728" y="1041561"/>
                </a:moveTo>
                <a:cubicBezTo>
                  <a:pt x="3201811" y="1041562"/>
                  <a:pt x="3284894" y="1073256"/>
                  <a:pt x="3348284" y="1136646"/>
                </a:cubicBezTo>
                <a:cubicBezTo>
                  <a:pt x="3475064" y="1263426"/>
                  <a:pt x="3475064" y="1468977"/>
                  <a:pt x="3348284" y="1595757"/>
                </a:cubicBezTo>
                <a:lnTo>
                  <a:pt x="1791631" y="3152409"/>
                </a:lnTo>
                <a:cubicBezTo>
                  <a:pt x="1664851" y="3279189"/>
                  <a:pt x="1459301" y="3279189"/>
                  <a:pt x="1332521" y="3152409"/>
                </a:cubicBezTo>
                <a:cubicBezTo>
                  <a:pt x="1205741" y="3025629"/>
                  <a:pt x="1205741" y="2820079"/>
                  <a:pt x="1332521" y="2693299"/>
                </a:cubicBezTo>
                <a:lnTo>
                  <a:pt x="2889173" y="1136646"/>
                </a:lnTo>
                <a:cubicBezTo>
                  <a:pt x="2952563" y="1073256"/>
                  <a:pt x="3035646" y="1041561"/>
                  <a:pt x="3118728" y="1041561"/>
                </a:cubicBezTo>
                <a:close/>
                <a:moveTo>
                  <a:pt x="4155728" y="979917"/>
                </a:moveTo>
                <a:cubicBezTo>
                  <a:pt x="4238811" y="979917"/>
                  <a:pt x="4321894" y="1011611"/>
                  <a:pt x="4385284" y="1075001"/>
                </a:cubicBezTo>
                <a:cubicBezTo>
                  <a:pt x="4512064" y="1201781"/>
                  <a:pt x="4512064" y="1407332"/>
                  <a:pt x="4385284" y="1534112"/>
                </a:cubicBezTo>
                <a:lnTo>
                  <a:pt x="3881911" y="2037484"/>
                </a:lnTo>
                <a:cubicBezTo>
                  <a:pt x="3755131" y="2164264"/>
                  <a:pt x="3549580" y="2164264"/>
                  <a:pt x="3422800" y="2037484"/>
                </a:cubicBezTo>
                <a:cubicBezTo>
                  <a:pt x="3296021" y="1910704"/>
                  <a:pt x="3296021" y="1705154"/>
                  <a:pt x="3422800" y="1578373"/>
                </a:cubicBezTo>
                <a:lnTo>
                  <a:pt x="3926173" y="1075001"/>
                </a:lnTo>
                <a:cubicBezTo>
                  <a:pt x="3989563" y="1011611"/>
                  <a:pt x="4072645" y="979916"/>
                  <a:pt x="4155728" y="979917"/>
                </a:cubicBezTo>
                <a:close/>
                <a:moveTo>
                  <a:pt x="2847091" y="276676"/>
                </a:moveTo>
                <a:cubicBezTo>
                  <a:pt x="2930174" y="276675"/>
                  <a:pt x="3013256" y="308371"/>
                  <a:pt x="3076646" y="371760"/>
                </a:cubicBezTo>
                <a:cubicBezTo>
                  <a:pt x="3203426" y="498540"/>
                  <a:pt x="3203426" y="704091"/>
                  <a:pt x="3076646" y="830871"/>
                </a:cubicBezTo>
                <a:lnTo>
                  <a:pt x="2573273" y="1334243"/>
                </a:lnTo>
                <a:cubicBezTo>
                  <a:pt x="2446493" y="1461023"/>
                  <a:pt x="2240943" y="1461023"/>
                  <a:pt x="2114163" y="1334243"/>
                </a:cubicBezTo>
                <a:cubicBezTo>
                  <a:pt x="1987383" y="1207463"/>
                  <a:pt x="1987383" y="1001913"/>
                  <a:pt x="2114163" y="875133"/>
                </a:cubicBezTo>
                <a:lnTo>
                  <a:pt x="2617536" y="371760"/>
                </a:lnTo>
                <a:cubicBezTo>
                  <a:pt x="2680926" y="308371"/>
                  <a:pt x="2764008" y="276675"/>
                  <a:pt x="2847091" y="276676"/>
                </a:cubicBezTo>
                <a:close/>
                <a:moveTo>
                  <a:pt x="1881294" y="273496"/>
                </a:moveTo>
                <a:cubicBezTo>
                  <a:pt x="1964376" y="273496"/>
                  <a:pt x="2047459" y="305191"/>
                  <a:pt x="2110848" y="368580"/>
                </a:cubicBezTo>
                <a:cubicBezTo>
                  <a:pt x="2237628" y="495360"/>
                  <a:pt x="2237628" y="700910"/>
                  <a:pt x="2110848" y="827690"/>
                </a:cubicBezTo>
                <a:lnTo>
                  <a:pt x="554196" y="2384343"/>
                </a:lnTo>
                <a:cubicBezTo>
                  <a:pt x="427416" y="2511124"/>
                  <a:pt x="221866" y="2511124"/>
                  <a:pt x="95086" y="2384343"/>
                </a:cubicBezTo>
                <a:cubicBezTo>
                  <a:pt x="-31694" y="2257563"/>
                  <a:pt x="-31694" y="2052013"/>
                  <a:pt x="95086" y="1925233"/>
                </a:cubicBezTo>
                <a:lnTo>
                  <a:pt x="1651738" y="368580"/>
                </a:lnTo>
                <a:cubicBezTo>
                  <a:pt x="1715129" y="305191"/>
                  <a:pt x="1798210" y="273496"/>
                  <a:pt x="1881294" y="273496"/>
                </a:cubicBezTo>
                <a:close/>
                <a:moveTo>
                  <a:pt x="866241" y="250378"/>
                </a:moveTo>
                <a:cubicBezTo>
                  <a:pt x="949325" y="250378"/>
                  <a:pt x="1032407" y="282074"/>
                  <a:pt x="1095797" y="345464"/>
                </a:cubicBezTo>
                <a:cubicBezTo>
                  <a:pt x="1222577" y="472244"/>
                  <a:pt x="1222577" y="677794"/>
                  <a:pt x="1095797" y="804574"/>
                </a:cubicBezTo>
                <a:lnTo>
                  <a:pt x="592425" y="1307946"/>
                </a:lnTo>
                <a:cubicBezTo>
                  <a:pt x="465645" y="1434727"/>
                  <a:pt x="260094" y="1434727"/>
                  <a:pt x="133314" y="1307946"/>
                </a:cubicBezTo>
                <a:cubicBezTo>
                  <a:pt x="6534" y="1181166"/>
                  <a:pt x="6534" y="975616"/>
                  <a:pt x="133314" y="848836"/>
                </a:cubicBezTo>
                <a:lnTo>
                  <a:pt x="636687" y="345464"/>
                </a:lnTo>
                <a:cubicBezTo>
                  <a:pt x="700076" y="282073"/>
                  <a:pt x="783159" y="250378"/>
                  <a:pt x="866241" y="250378"/>
                </a:cubicBezTo>
                <a:close/>
                <a:moveTo>
                  <a:pt x="4062150" y="0"/>
                </a:moveTo>
                <a:cubicBezTo>
                  <a:pt x="4145233" y="-1"/>
                  <a:pt x="4228316" y="31695"/>
                  <a:pt x="4291706" y="95085"/>
                </a:cubicBezTo>
                <a:cubicBezTo>
                  <a:pt x="4418485" y="221864"/>
                  <a:pt x="4418486" y="427415"/>
                  <a:pt x="4291705" y="554195"/>
                </a:cubicBezTo>
                <a:lnTo>
                  <a:pt x="3788333" y="1057567"/>
                </a:lnTo>
                <a:cubicBezTo>
                  <a:pt x="3661553" y="1184347"/>
                  <a:pt x="3456002" y="1184347"/>
                  <a:pt x="3329222" y="1057567"/>
                </a:cubicBezTo>
                <a:cubicBezTo>
                  <a:pt x="3202442" y="930787"/>
                  <a:pt x="3202442" y="725237"/>
                  <a:pt x="3329222" y="598457"/>
                </a:cubicBezTo>
                <a:lnTo>
                  <a:pt x="3832594" y="95085"/>
                </a:lnTo>
                <a:cubicBezTo>
                  <a:pt x="3895984" y="31695"/>
                  <a:pt x="3979067" y="-1"/>
                  <a:pt x="4062150" y="0"/>
                </a:cubicBezTo>
                <a:close/>
              </a:path>
            </a:pathLst>
          </a:custGeom>
        </p:spPr>
        <p:txBody>
          <a:bodyPr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xmlns="" val="3571029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2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5143499"/>
          </a:xfrm>
          <a:custGeom>
            <a:avLst/>
            <a:gdLst>
              <a:gd name="connsiteX0" fmla="*/ 2674620 w 12192000"/>
              <a:gd name="connsiteY0" fmla="*/ 0 h 6857999"/>
              <a:gd name="connsiteX1" fmla="*/ 12192000 w 12192000"/>
              <a:gd name="connsiteY1" fmla="*/ 0 h 6857999"/>
              <a:gd name="connsiteX2" fmla="*/ 12192000 w 12192000"/>
              <a:gd name="connsiteY2" fmla="*/ 4183383 h 6857999"/>
              <a:gd name="connsiteX3" fmla="*/ 9517384 w 12192000"/>
              <a:gd name="connsiteY3" fmla="*/ 6857999 h 6857999"/>
              <a:gd name="connsiteX4" fmla="*/ 0 w 12192000"/>
              <a:gd name="connsiteY4" fmla="*/ 6857999 h 6857999"/>
              <a:gd name="connsiteX5" fmla="*/ 0 w 12192000"/>
              <a:gd name="connsiteY5" fmla="*/ 267462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6857999">
                <a:moveTo>
                  <a:pt x="2674620" y="0"/>
                </a:moveTo>
                <a:lnTo>
                  <a:pt x="12192000" y="0"/>
                </a:lnTo>
                <a:lnTo>
                  <a:pt x="12192000" y="4183383"/>
                </a:lnTo>
                <a:lnTo>
                  <a:pt x="9517384" y="6857999"/>
                </a:lnTo>
                <a:lnTo>
                  <a:pt x="0" y="6857999"/>
                </a:lnTo>
                <a:lnTo>
                  <a:pt x="0" y="2674620"/>
                </a:lnTo>
                <a:close/>
              </a:path>
            </a:pathLst>
          </a:custGeom>
          <a:solidFill>
            <a:srgbClr val="E1E9EA">
              <a:alpha val="70000"/>
            </a:srgbClr>
          </a:solidFill>
        </p:spPr>
        <p:txBody>
          <a:bodyPr lIns="68580" tIns="34290" rIns="68580" bIns="34290" rtlCol="0">
            <a:normAutofit/>
          </a:bodyPr>
          <a:lstStyle>
            <a:lvl1pPr>
              <a:defRPr lang="en-US" sz="14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xmlns="" val="274514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CBF8C-098A-452C-A1B1-54289DFCEF9E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985C-BAD3-40DB-8C10-1D07AB4A3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011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3BB2B-0741-4317-8150-4876C526B965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0738A-D79D-48A7-94B3-FE42AEF2F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8484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B868F-5E49-41A4-A9F8-F9845505E78B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B0A89-F754-4DDA-85EF-8DA2B7F6CE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628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7F56D-8144-4B7D-ABC1-FB0B436F23A1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CDC43-C8C5-4C34-BE91-9CC826058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634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8A141-7DE7-4E86-A1E2-C89178345125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C73C6-A69F-45F9-AD89-B9D8E71B99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988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5C9B5-61C8-49F1-B7DA-B6028252B3A3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76BE7-4000-4466-AC53-17558A433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271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8EDC9-8140-473E-B32A-5FD7054B85D3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3D918-9D88-47F7-A8A3-5DA6CE5F8B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546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0F9CE-CA1A-421F-BE8A-1630EDC33819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18AEF-040F-4FAD-B788-985E0BB4C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877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23BE56-8F43-4B36-98CB-370B54F80560}" type="datetimeFigureOut">
              <a:rPr lang="ru-RU"/>
              <a:pPr>
                <a:defRPr/>
              </a:pPr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56B8FD-2AB5-4CD5-81CF-640162786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jpe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jpeg"/><Relationship Id="rId9" Type="http://schemas.openxmlformats.org/officeDocument/2006/relationships/image" Target="../media/image13.jpe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/>
          <p:nvPr/>
        </p:nvCxnSpPr>
        <p:spPr>
          <a:xfrm flipH="1">
            <a:off x="0" y="915988"/>
            <a:ext cx="9144000" cy="0"/>
          </a:xfrm>
          <a:prstGeom prst="line">
            <a:avLst/>
          </a:prstGeom>
          <a:ln w="412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-7938" y="973138"/>
            <a:ext cx="9144001" cy="0"/>
          </a:xfrm>
          <a:prstGeom prst="line">
            <a:avLst/>
          </a:prstGeom>
          <a:ln w="69850" cmpd="thickThin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AutoShape 14" descr="Ð ÐµÐ·ÑÐ»ÑÑÐ°Ñ Ð¿Ð¾ÑÑÐºÑ Ð·Ð¾Ð±ÑÐ°Ð¶ÐµÐ½Ñ Ð·Ð° Ð·Ð°Ð¿Ð¸ÑÐ¾Ð¼ &quot;Ð²Ð¸ÑÐ¸Ð²Ð°Ð½ÐºÐ° png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103" name="AutoShape 16" descr="Ð ÐµÐ·ÑÐ»ÑÑÐ°Ñ Ð¿Ð¾ÑÑÐºÑ Ð·Ð¾Ð±ÑÐ°Ð¶ÐµÐ½Ñ Ð·Ð° Ð·Ð°Ð¿Ð¸ÑÐ¾Ð¼ &quot;Ð²Ð¸ÑÐ¸Ð²Ð°Ð½ÐºÐ° png&quot;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pic>
        <p:nvPicPr>
          <p:cNvPr id="4105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68263"/>
            <a:ext cx="712788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 descr="Image result for Ð³ÐµÑÐ± ÑÐºÑÐ°ÑÐ½Ð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2183" y="68263"/>
            <a:ext cx="548585" cy="7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одзаголовок 2"/>
          <p:cNvSpPr txBox="1">
            <a:spLocks/>
          </p:cNvSpPr>
          <p:nvPr/>
        </p:nvSpPr>
        <p:spPr>
          <a:xfrm>
            <a:off x="1875856" y="4015700"/>
            <a:ext cx="5832648" cy="100811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Юрій Терентьєв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Голова Антимонопольного комітету України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Київ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, 29</a:t>
            </a:r>
            <a:r>
              <a:rPr lang="uk-UA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травня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, 2019</a:t>
            </a:r>
          </a:p>
          <a:p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uk-UA" dirty="0">
              <a:latin typeface="Trebuchet MS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02210" y="41052"/>
            <a:ext cx="17395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АМКУ</a:t>
            </a:r>
            <a:endParaRPr lang="uk-UA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0661" y="1004392"/>
            <a:ext cx="680267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rebuchet MS" pitchFamily="34" charset="0"/>
              </a:rPr>
              <a:t>Harder</a:t>
            </a:r>
          </a:p>
          <a:p>
            <a:r>
              <a:rPr lang="en-US" sz="4400" b="1" dirty="0" smtClean="0">
                <a:latin typeface="Trebuchet MS" pitchFamily="34" charset="0"/>
              </a:rPr>
              <a:t>	   Better</a:t>
            </a:r>
          </a:p>
          <a:p>
            <a:r>
              <a:rPr lang="en-US" sz="4400" b="1" dirty="0" smtClean="0">
                <a:latin typeface="Trebuchet MS" pitchFamily="34" charset="0"/>
              </a:rPr>
              <a:t>			Faster</a:t>
            </a:r>
          </a:p>
          <a:p>
            <a:r>
              <a:rPr lang="en-US" sz="4400" b="1" dirty="0" smtClean="0">
                <a:latin typeface="Trebuchet MS" pitchFamily="34" charset="0"/>
              </a:rPr>
              <a:t>				   Stronger</a:t>
            </a:r>
            <a:endParaRPr lang="uk-UA" sz="4400" b="1" dirty="0">
              <a:latin typeface="Trebuchet MS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-7938" y="3939902"/>
            <a:ext cx="9144000" cy="0"/>
          </a:xfrm>
          <a:prstGeom prst="line">
            <a:avLst/>
          </a:prstGeom>
          <a:ln w="412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/>
        </p:nvCxnSpPr>
        <p:spPr>
          <a:xfrm flipH="1">
            <a:off x="0" y="915988"/>
            <a:ext cx="9144000" cy="0"/>
          </a:xfrm>
          <a:prstGeom prst="line">
            <a:avLst/>
          </a:prstGeom>
          <a:ln w="412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-7938" y="973138"/>
            <a:ext cx="9144001" cy="0"/>
          </a:xfrm>
          <a:prstGeom prst="line">
            <a:avLst/>
          </a:prstGeom>
          <a:ln w="69850" cmpd="thickThin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8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68263"/>
            <a:ext cx="712788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 descr="Image result for Ð³ÐµÑÐ± ÑÐºÑÐ°ÑÐ½Ð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2183" y="68263"/>
            <a:ext cx="548585" cy="7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43682" y="133385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rebuchet MS" pitchFamily="34" charset="0"/>
              </a:rPr>
              <a:t>harder better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FASTER</a:t>
            </a:r>
            <a:r>
              <a:rPr lang="en-US" b="1" dirty="0" smtClean="0">
                <a:latin typeface="Trebuchet MS" pitchFamily="34" charset="0"/>
              </a:rPr>
              <a:t> stronger</a:t>
            </a:r>
            <a:r>
              <a:rPr lang="uk-UA" b="1" dirty="0" smtClean="0">
                <a:latin typeface="Trebuchet MS" pitchFamily="34" charset="0"/>
              </a:rPr>
              <a:t>:</a:t>
            </a:r>
            <a:endParaRPr lang="en-US" b="1" dirty="0" smtClean="0">
              <a:latin typeface="Trebuchet MS" pitchFamily="34" charset="0"/>
            </a:endParaRPr>
          </a:p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Закупівлі та ДД</a:t>
            </a:r>
            <a:endParaRPr lang="uk-UA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214" y="1043326"/>
            <a:ext cx="6537695" cy="39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379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 flipH="1">
            <a:off x="0" y="4964113"/>
            <a:ext cx="9144000" cy="0"/>
          </a:xfrm>
          <a:prstGeom prst="line">
            <a:avLst/>
          </a:prstGeom>
          <a:ln w="412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0" y="915988"/>
            <a:ext cx="9144000" cy="0"/>
          </a:xfrm>
          <a:prstGeom prst="line">
            <a:avLst/>
          </a:prstGeom>
          <a:ln w="412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-7938" y="973138"/>
            <a:ext cx="9144001" cy="0"/>
          </a:xfrm>
          <a:prstGeom prst="line">
            <a:avLst/>
          </a:prstGeom>
          <a:ln w="69850" cmpd="thickThin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8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68263"/>
            <a:ext cx="712788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 descr="Image result for Ð³ÐµÑÐ± ÑÐºÑÐ°ÑÐ½Ð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2183" y="68263"/>
            <a:ext cx="548585" cy="7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151620" y="121334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rebuchet MS" pitchFamily="34" charset="0"/>
              </a:rPr>
              <a:t>harder better faster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STRONGER</a:t>
            </a:r>
            <a:r>
              <a:rPr lang="uk-UA" b="1" dirty="0" smtClean="0">
                <a:latin typeface="Trebuchet MS" pitchFamily="34" charset="0"/>
              </a:rPr>
              <a:t>:</a:t>
            </a:r>
            <a:endParaRPr lang="en-US" b="1" dirty="0" smtClean="0">
              <a:latin typeface="Trebuchet MS" pitchFamily="34" charset="0"/>
            </a:endParaRPr>
          </a:p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Новий закон і не тільки</a:t>
            </a:r>
            <a:endParaRPr lang="uk-UA" dirty="0"/>
          </a:p>
        </p:txBody>
      </p:sp>
      <p:sp>
        <p:nvSpPr>
          <p:cNvPr id="2" name="TextBox 1"/>
          <p:cNvSpPr txBox="1"/>
          <p:nvPr/>
        </p:nvSpPr>
        <p:spPr>
          <a:xfrm>
            <a:off x="747638" y="1131590"/>
            <a:ext cx="76328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 err="1" smtClean="0">
                <a:latin typeface="Trebuchet MS" pitchFamily="34" charset="0"/>
              </a:rPr>
              <a:t>Гармонізація</a:t>
            </a:r>
            <a:r>
              <a:rPr lang="ru-RU" sz="1400" dirty="0" smtClean="0">
                <a:latin typeface="Trebuchet MS" pitchFamily="34" charset="0"/>
              </a:rPr>
              <a:t> </a:t>
            </a:r>
            <a:r>
              <a:rPr lang="ru-RU" sz="1400" dirty="0" err="1" smtClean="0">
                <a:latin typeface="Trebuchet MS" pitchFamily="34" charset="0"/>
              </a:rPr>
              <a:t>із</a:t>
            </a:r>
            <a:r>
              <a:rPr lang="ru-RU" sz="1400" dirty="0" smtClean="0">
                <a:latin typeface="Trebuchet MS" pitchFamily="34" charset="0"/>
              </a:rPr>
              <a:t> </a:t>
            </a:r>
            <a:r>
              <a:rPr lang="ru-RU" sz="1400" dirty="0" err="1" smtClean="0">
                <a:latin typeface="Trebuchet MS" pitchFamily="34" charset="0"/>
              </a:rPr>
              <a:t>законодавством</a:t>
            </a:r>
            <a:r>
              <a:rPr lang="ru-RU" sz="1400" dirty="0" smtClean="0">
                <a:latin typeface="Trebuchet MS" pitchFamily="34" charset="0"/>
              </a:rPr>
              <a:t> ЄС</a:t>
            </a:r>
            <a:r>
              <a:rPr lang="en-US" sz="1400" dirty="0" smtClean="0">
                <a:latin typeface="Trebuchet MS" pitchFamily="34" charset="0"/>
              </a:rPr>
              <a:t> </a:t>
            </a:r>
            <a:r>
              <a:rPr lang="uk-UA" sz="1400" dirty="0" smtClean="0">
                <a:latin typeface="Trebuchet MS" pitchFamily="34" charset="0"/>
              </a:rPr>
              <a:t>на основі </a:t>
            </a:r>
            <a:r>
              <a:rPr lang="en-US" sz="1400" dirty="0" smtClean="0">
                <a:latin typeface="Trebuchet MS" pitchFamily="34" charset="0"/>
              </a:rPr>
              <a:t>gap analysis</a:t>
            </a:r>
            <a:endParaRPr lang="uk-UA" sz="1400" dirty="0">
              <a:latin typeface="Trebuchet MS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1400" i="1" dirty="0" smtClean="0">
                <a:latin typeface="Trebuchet MS" pitchFamily="34" charset="0"/>
              </a:rPr>
              <a:t>матеріальні питання</a:t>
            </a:r>
            <a:r>
              <a:rPr lang="uk-UA" sz="1400" dirty="0" smtClean="0">
                <a:latin typeface="Trebuchet MS" pitchFamily="34" charset="0"/>
              </a:rPr>
              <a:t>: концепція домінування</a:t>
            </a:r>
            <a:r>
              <a:rPr lang="uk-UA" sz="1400" dirty="0">
                <a:latin typeface="Trebuchet MS" pitchFamily="34" charset="0"/>
              </a:rPr>
              <a:t>; концепція </a:t>
            </a:r>
            <a:r>
              <a:rPr lang="uk-UA" sz="1400" dirty="0" smtClean="0">
                <a:latin typeface="Trebuchet MS" pitchFamily="34" charset="0"/>
              </a:rPr>
              <a:t>узгоджених </a:t>
            </a:r>
            <a:r>
              <a:rPr lang="uk-UA" sz="1400" dirty="0">
                <a:latin typeface="Trebuchet MS" pitchFamily="34" charset="0"/>
              </a:rPr>
              <a:t>дій та змови</a:t>
            </a:r>
            <a:r>
              <a:rPr lang="uk-UA" sz="1400" dirty="0" smtClean="0">
                <a:latin typeface="Trebuchet MS" pitchFamily="34" charset="0"/>
              </a:rPr>
              <a:t>; склад порушення; кваліфікація порушення; економічний суб’єкт; концентрації; відповідальність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1400" i="1" dirty="0" smtClean="0">
                <a:latin typeface="Trebuchet MS" pitchFamily="34" charset="0"/>
              </a:rPr>
              <a:t>процесуальні питання</a:t>
            </a:r>
            <a:r>
              <a:rPr lang="uk-UA" sz="1400" dirty="0" smtClean="0">
                <a:latin typeface="Trebuchet MS" pitchFamily="34" charset="0"/>
              </a:rPr>
              <a:t>: врегулювання та прийняття зобов’язань; відповідальність; розмежування слідчих функцій та прийняття рішень </a:t>
            </a:r>
            <a:endParaRPr lang="ru-RU" sz="1400" dirty="0" smtClean="0">
              <a:latin typeface="Trebuchet MS" pitchFamily="34" charset="0"/>
            </a:endParaRPr>
          </a:p>
          <a:p>
            <a:r>
              <a:rPr lang="ru-RU" sz="1400" dirty="0" smtClean="0">
                <a:latin typeface="Trebuchet MS" pitchFamily="34" charset="0"/>
              </a:rPr>
              <a:t>	</a:t>
            </a:r>
            <a:endParaRPr lang="en-US" sz="1400" dirty="0">
              <a:latin typeface="Trebuchet MS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>
                <a:latin typeface="Trebuchet MS" pitchFamily="34" charset="0"/>
              </a:rPr>
              <a:t>Д</a:t>
            </a:r>
            <a:r>
              <a:rPr lang="uk-UA" sz="1400" dirty="0" smtClean="0">
                <a:latin typeface="Trebuchet MS" pitchFamily="34" charset="0"/>
              </a:rPr>
              <a:t>ержавна допомога суб’єктам господарювання</a:t>
            </a:r>
            <a:endParaRPr lang="ru-RU" sz="1400" dirty="0" smtClean="0">
              <a:latin typeface="Trebuchet MS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latin typeface="Trebuchet MS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err="1">
                <a:latin typeface="Trebuchet MS" pitchFamily="34" charset="0"/>
              </a:rPr>
              <a:t>Підвищення</a:t>
            </a:r>
            <a:r>
              <a:rPr lang="ru-RU" sz="1400" dirty="0">
                <a:latin typeface="Trebuchet MS" pitchFamily="34" charset="0"/>
              </a:rPr>
              <a:t> </a:t>
            </a:r>
            <a:r>
              <a:rPr lang="ru-RU" sz="1400" dirty="0" err="1">
                <a:latin typeface="Trebuchet MS" pitchFamily="34" charset="0"/>
              </a:rPr>
              <a:t>cлідчих</a:t>
            </a:r>
            <a:r>
              <a:rPr lang="ru-RU" sz="1400" dirty="0">
                <a:latin typeface="Trebuchet MS" pitchFamily="34" charset="0"/>
              </a:rPr>
              <a:t> </a:t>
            </a:r>
            <a:r>
              <a:rPr lang="ru-RU" sz="1400" dirty="0" err="1">
                <a:latin typeface="Trebuchet MS" pitchFamily="34" charset="0"/>
              </a:rPr>
              <a:t>повноважень</a:t>
            </a:r>
            <a:r>
              <a:rPr lang="ru-RU" sz="1400" dirty="0">
                <a:latin typeface="Trebuchet MS" pitchFamily="34" charset="0"/>
              </a:rPr>
              <a:t> </a:t>
            </a:r>
            <a:r>
              <a:rPr lang="ru-RU" sz="1400" dirty="0" err="1" smtClean="0">
                <a:latin typeface="Trebuchet MS" pitchFamily="34" charset="0"/>
              </a:rPr>
              <a:t>Комітету</a:t>
            </a:r>
            <a:endParaRPr lang="ru-RU" sz="1400" dirty="0" smtClean="0">
              <a:latin typeface="Trebuchet MS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latin typeface="Trebuchet MS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rebuchet MS" pitchFamily="34" charset="0"/>
              </a:rPr>
              <a:t>Примус до </a:t>
            </a:r>
            <a:r>
              <a:rPr lang="ru-RU" sz="1400" dirty="0" err="1" smtClean="0">
                <a:latin typeface="Trebuchet MS" pitchFamily="34" charset="0"/>
              </a:rPr>
              <a:t>виконання</a:t>
            </a:r>
            <a:r>
              <a:rPr lang="ru-RU" sz="1400" dirty="0" smtClean="0">
                <a:latin typeface="Trebuchet MS" pitchFamily="34" charset="0"/>
              </a:rPr>
              <a:t> </a:t>
            </a:r>
            <a:r>
              <a:rPr lang="ru-RU" sz="1400" dirty="0" err="1">
                <a:latin typeface="Trebuchet MS" pitchFamily="34" charset="0"/>
              </a:rPr>
              <a:t>рішень</a:t>
            </a:r>
            <a:r>
              <a:rPr lang="ru-RU" sz="1400" dirty="0">
                <a:latin typeface="Trebuchet MS" pitchFamily="34" charset="0"/>
              </a:rPr>
              <a:t> </a:t>
            </a:r>
            <a:r>
              <a:rPr lang="ru-RU" sz="1400" dirty="0" smtClean="0">
                <a:latin typeface="Trebuchet MS" pitchFamily="34" charset="0"/>
              </a:rPr>
              <a:t>АМКУ</a:t>
            </a:r>
          </a:p>
          <a:p>
            <a:endParaRPr lang="ru-RU" sz="1400" dirty="0">
              <a:latin typeface="Trebuchet MS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 err="1">
                <a:latin typeface="Trebuchet MS" pitchFamily="34" charset="0"/>
              </a:rPr>
              <a:t>Оновлення</a:t>
            </a:r>
            <a:r>
              <a:rPr lang="ru-RU" sz="1400" dirty="0">
                <a:latin typeface="Trebuchet MS" pitchFamily="34" charset="0"/>
              </a:rPr>
              <a:t> </a:t>
            </a:r>
            <a:r>
              <a:rPr lang="ru-RU" sz="1400" dirty="0" smtClean="0">
                <a:latin typeface="Trebuchet MS" pitchFamily="34" charset="0"/>
              </a:rPr>
              <a:t>методик</a:t>
            </a:r>
            <a:r>
              <a:rPr lang="en-US" sz="1400" dirty="0" smtClean="0">
                <a:latin typeface="Trebuchet MS" pitchFamily="34" charset="0"/>
              </a:rPr>
              <a:t> </a:t>
            </a:r>
            <a:r>
              <a:rPr lang="ru-RU" sz="1400" dirty="0" smtClean="0">
                <a:latin typeface="Trebuchet MS" pitchFamily="34" charset="0"/>
              </a:rPr>
              <a:t>по </a:t>
            </a:r>
            <a:r>
              <a:rPr lang="ru-RU" sz="1400" dirty="0" err="1" smtClean="0">
                <a:latin typeface="Trebuchet MS" pitchFamily="34" charset="0"/>
              </a:rPr>
              <a:t>визначенню</a:t>
            </a:r>
            <a:r>
              <a:rPr lang="ru-RU" sz="1400" dirty="0" smtClean="0">
                <a:latin typeface="Trebuchet MS" pitchFamily="34" charset="0"/>
              </a:rPr>
              <a:t> </a:t>
            </a:r>
            <a:r>
              <a:rPr lang="ru-RU" sz="1400" dirty="0">
                <a:latin typeface="Trebuchet MS" pitchFamily="34" charset="0"/>
              </a:rPr>
              <a:t>монопольного </a:t>
            </a:r>
            <a:r>
              <a:rPr lang="ru-RU" sz="1400" dirty="0" smtClean="0">
                <a:latin typeface="Trebuchet MS" pitchFamily="34" charset="0"/>
              </a:rPr>
              <a:t>становища та </a:t>
            </a:r>
            <a:r>
              <a:rPr lang="ru-RU" sz="1400" dirty="0" err="1" smtClean="0">
                <a:latin typeface="Trebuchet MS" pitchFamily="34" charset="0"/>
              </a:rPr>
              <a:t>визначення</a:t>
            </a:r>
            <a:r>
              <a:rPr lang="ru-RU" sz="1400" dirty="0" smtClean="0">
                <a:latin typeface="Trebuchet MS" pitchFamily="34" charset="0"/>
              </a:rPr>
              <a:t> ринку</a:t>
            </a:r>
          </a:p>
          <a:p>
            <a:endParaRPr lang="ru-RU" sz="1400" dirty="0">
              <a:latin typeface="Trebuchet MS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 err="1">
                <a:latin typeface="Trebuchet MS" pitchFamily="34" charset="0"/>
              </a:rPr>
              <a:t>Оновлення</a:t>
            </a:r>
            <a:r>
              <a:rPr lang="ru-RU" sz="1400" dirty="0">
                <a:latin typeface="Trebuchet MS" pitchFamily="34" charset="0"/>
              </a:rPr>
              <a:t> </a:t>
            </a:r>
            <a:r>
              <a:rPr lang="ru-RU" sz="1400" dirty="0" err="1">
                <a:latin typeface="Trebuchet MS" pitchFamily="34" charset="0"/>
              </a:rPr>
              <a:t>Положення</a:t>
            </a:r>
            <a:r>
              <a:rPr lang="ru-RU" sz="1400" dirty="0">
                <a:latin typeface="Trebuchet MS" pitchFamily="34" charset="0"/>
              </a:rPr>
              <a:t> про </a:t>
            </a:r>
            <a:r>
              <a:rPr lang="ru-RU" sz="1400" dirty="0" err="1">
                <a:latin typeface="Trebuchet MS" pitchFamily="34" charset="0"/>
              </a:rPr>
              <a:t>концентрацію</a:t>
            </a:r>
            <a:endParaRPr lang="uk-UA" sz="14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316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 flipH="1">
            <a:off x="0" y="4964113"/>
            <a:ext cx="9144000" cy="0"/>
          </a:xfrm>
          <a:prstGeom prst="line">
            <a:avLst/>
          </a:prstGeom>
          <a:ln w="412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0" y="915988"/>
            <a:ext cx="9144000" cy="0"/>
          </a:xfrm>
          <a:prstGeom prst="line">
            <a:avLst/>
          </a:prstGeom>
          <a:ln w="412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-7938" y="973138"/>
            <a:ext cx="9144001" cy="0"/>
          </a:xfrm>
          <a:prstGeom prst="line">
            <a:avLst/>
          </a:prstGeom>
          <a:ln w="69850" cmpd="thickThin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8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68263"/>
            <a:ext cx="712788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 descr="Image result for Ð³ÐµÑÐ± ÑÐºÑÐ°ÑÐ½Ð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2183" y="68263"/>
            <a:ext cx="548585" cy="7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43682" y="133385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rebuchet MS" pitchFamily="34" charset="0"/>
              </a:rPr>
              <a:t>harder better </a:t>
            </a:r>
            <a:r>
              <a:rPr lang="en-US" b="1" dirty="0">
                <a:latin typeface="Trebuchet MS" pitchFamily="34" charset="0"/>
              </a:rPr>
              <a:t>f</a:t>
            </a:r>
            <a:r>
              <a:rPr lang="en-US" b="1" dirty="0" smtClean="0">
                <a:latin typeface="Trebuchet MS" pitchFamily="34" charset="0"/>
              </a:rPr>
              <a:t>aster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STRONGER</a:t>
            </a:r>
            <a:r>
              <a:rPr lang="uk-UA" b="1" dirty="0" smtClean="0">
                <a:latin typeface="Trebuchet MS" pitchFamily="34" charset="0"/>
              </a:rPr>
              <a:t>:</a:t>
            </a:r>
            <a:endParaRPr lang="en-US" b="1" dirty="0" smtClean="0">
              <a:latin typeface="Trebuchet MS" pitchFamily="34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C</a:t>
            </a:r>
            <a:r>
              <a:rPr lang="uk-UA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тратегія</a:t>
            </a: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38422" y="1203598"/>
            <a:ext cx="90490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uk-UA" sz="1600" dirty="0" smtClean="0">
                <a:latin typeface="Trebuchet MS" pitchFamily="34" charset="0"/>
              </a:rPr>
              <a:t>Усунення існуючих та запобігання появі нових бар'єрів</a:t>
            </a:r>
          </a:p>
          <a:p>
            <a:pPr marL="285750" indent="-285750">
              <a:buFont typeface="Wingdings" pitchFamily="2" charset="2"/>
              <a:buChar char="Ø"/>
            </a:pPr>
            <a:endParaRPr lang="uk-UA" sz="1600" dirty="0" smtClean="0">
              <a:latin typeface="Trebuchet MS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sz="1600" dirty="0" smtClean="0">
                <a:latin typeface="Trebuchet MS" pitchFamily="34" charset="0"/>
              </a:rPr>
              <a:t>Створення ефективної ринкової інфраструктури</a:t>
            </a:r>
          </a:p>
          <a:p>
            <a:pPr marL="285750" indent="-285750">
              <a:buFont typeface="Wingdings" pitchFamily="2" charset="2"/>
              <a:buChar char="Ø"/>
            </a:pPr>
            <a:endParaRPr lang="uk-UA" sz="1600" dirty="0" smtClean="0">
              <a:latin typeface="Trebuchet MS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sz="1600" dirty="0" smtClean="0">
                <a:latin typeface="Trebuchet MS" pitchFamily="34" charset="0"/>
              </a:rPr>
              <a:t>Забезпечення конкурентного нейтралітету</a:t>
            </a:r>
          </a:p>
          <a:p>
            <a:pPr marL="285750" indent="-285750">
              <a:buFont typeface="Wingdings" pitchFamily="2" charset="2"/>
              <a:buChar char="Ø"/>
            </a:pPr>
            <a:endParaRPr lang="uk-UA" sz="1600" dirty="0" smtClean="0">
              <a:latin typeface="Trebuchet MS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sz="1600" dirty="0" smtClean="0">
                <a:latin typeface="Trebuchet MS" pitchFamily="34" charset="0"/>
              </a:rPr>
              <a:t>Розробка та використання інструментів оцінки ступеня інтервенції держави в ринки</a:t>
            </a:r>
          </a:p>
          <a:p>
            <a:pPr marL="285750" indent="-285750">
              <a:buFont typeface="Wingdings" pitchFamily="2" charset="2"/>
              <a:buChar char="Ø"/>
            </a:pPr>
            <a:endParaRPr lang="uk-UA" sz="1600" dirty="0" smtClean="0">
              <a:latin typeface="Trebuchet MS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sz="1600" dirty="0" smtClean="0">
                <a:latin typeface="Trebuchet MS" pitchFamily="34" charset="0"/>
              </a:rPr>
              <a:t>Обов'язкова </a:t>
            </a:r>
            <a:r>
              <a:rPr lang="en-US" sz="1600" dirty="0" smtClean="0">
                <a:latin typeface="Trebuchet MS" pitchFamily="34" charset="0"/>
              </a:rPr>
              <a:t>ex-ante </a:t>
            </a:r>
            <a:r>
              <a:rPr lang="uk-UA" sz="1600" dirty="0" smtClean="0">
                <a:latin typeface="Trebuchet MS" pitchFamily="34" charset="0"/>
              </a:rPr>
              <a:t>та </a:t>
            </a:r>
            <a:r>
              <a:rPr lang="en-US" sz="1600" dirty="0" smtClean="0">
                <a:latin typeface="Trebuchet MS" pitchFamily="34" charset="0"/>
              </a:rPr>
              <a:t>ex-post </a:t>
            </a:r>
            <a:r>
              <a:rPr lang="uk-UA" sz="1600" dirty="0" smtClean="0">
                <a:latin typeface="Trebuchet MS" pitchFamily="34" charset="0"/>
              </a:rPr>
              <a:t>оцінка регуляторних актів, що впливають на конкуренцію</a:t>
            </a:r>
          </a:p>
          <a:p>
            <a:pPr marL="285750" indent="-285750">
              <a:buFont typeface="Wingdings" pitchFamily="2" charset="2"/>
              <a:buChar char="Ø"/>
            </a:pPr>
            <a:endParaRPr lang="uk-UA" sz="1600" dirty="0" smtClean="0">
              <a:latin typeface="Trebuchet MS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sz="1600" dirty="0" smtClean="0">
                <a:latin typeface="Trebuchet MS" pitchFamily="34" charset="0"/>
              </a:rPr>
              <a:t>Прозорі правила створення, функціонування та контролю діяльності муніципальних та державних підприємств</a:t>
            </a:r>
          </a:p>
          <a:p>
            <a:pPr marL="285750" indent="-285750">
              <a:buFont typeface="Wingdings" pitchFamily="2" charset="2"/>
              <a:buChar char="Ø"/>
            </a:pPr>
            <a:endParaRPr lang="uk-UA" sz="1600" dirty="0" smtClean="0">
              <a:latin typeface="Trebuchet MS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sz="1600" dirty="0" smtClean="0">
                <a:latin typeface="Trebuchet MS" pitchFamily="34" charset="0"/>
              </a:rPr>
              <a:t>Підвищення рівня «конкурентної культури» в населення</a:t>
            </a:r>
            <a:endParaRPr lang="uk-UA" sz="16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316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03598"/>
            <a:ext cx="8995554" cy="2304256"/>
          </a:xfrm>
        </p:spPr>
        <p:txBody>
          <a:bodyPr>
            <a:noAutofit/>
          </a:bodyPr>
          <a:lstStyle/>
          <a:p>
            <a:r>
              <a:rPr lang="uk-UA" sz="7200" b="1" dirty="0" smtClean="0">
                <a:latin typeface="Trebuchet MS" pitchFamily="34" charset="0"/>
              </a:rPr>
              <a:t>ДЯКУЮ </a:t>
            </a:r>
            <a:br>
              <a:rPr lang="uk-UA" sz="7200" b="1" dirty="0" smtClean="0">
                <a:latin typeface="Trebuchet MS" pitchFamily="34" charset="0"/>
              </a:rPr>
            </a:br>
            <a:r>
              <a:rPr lang="en-US" sz="7200" b="1" dirty="0" smtClean="0">
                <a:latin typeface="Trebuchet MS" pitchFamily="34" charset="0"/>
              </a:rPr>
              <a:t>   </a:t>
            </a:r>
            <a:r>
              <a:rPr lang="uk-UA" sz="7200" b="1" dirty="0" smtClean="0">
                <a:latin typeface="Trebuchet MS" pitchFamily="34" charset="0"/>
              </a:rPr>
              <a:t>ЗА УВАГУ!</a:t>
            </a:r>
            <a:endParaRPr lang="uk-UA" sz="7200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050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/>
        </p:nvCxnSpPr>
        <p:spPr>
          <a:xfrm flipH="1">
            <a:off x="0" y="915988"/>
            <a:ext cx="9144000" cy="0"/>
          </a:xfrm>
          <a:prstGeom prst="line">
            <a:avLst/>
          </a:prstGeom>
          <a:ln w="412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-7938" y="973138"/>
            <a:ext cx="9144001" cy="0"/>
          </a:xfrm>
          <a:prstGeom prst="line">
            <a:avLst/>
          </a:prstGeom>
          <a:ln w="69850" cmpd="thickThin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8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68263"/>
            <a:ext cx="712788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 descr="Image result for Ð³ÐµÑÐ± ÑÐºÑÐ°ÑÐ½Ð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2183" y="68263"/>
            <a:ext cx="548585" cy="7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43682" y="133385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HARDER</a:t>
            </a:r>
            <a:r>
              <a:rPr lang="en-US" b="1" dirty="0" smtClean="0">
                <a:latin typeface="Trebuchet MS" pitchFamily="34" charset="0"/>
              </a:rPr>
              <a:t> better faster stronger</a:t>
            </a:r>
            <a:r>
              <a:rPr lang="uk-UA" b="1" dirty="0" smtClean="0">
                <a:latin typeface="Trebuchet MS" pitchFamily="34" charset="0"/>
              </a:rPr>
              <a:t>:</a:t>
            </a:r>
            <a:endParaRPr lang="en-US" b="1" dirty="0" smtClean="0">
              <a:latin typeface="Trebuchet MS" pitchFamily="34" charset="0"/>
            </a:endParaRPr>
          </a:p>
          <a:p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Штрафи</a:t>
            </a:r>
            <a:endParaRPr lang="uk-UA" dirty="0"/>
          </a:p>
        </p:txBody>
      </p:sp>
      <p:pic>
        <p:nvPicPr>
          <p:cNvPr id="9" name="Picture 4" descr="Image result for Ð³ÑÑÐ¿Ð° DCH ÐÐÐÐÐ¢ÐÐ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200" y="2309491"/>
            <a:ext cx="606937" cy="455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Ð³ÑÑÐ¿Ð° ÑÐ°Ñ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200" y="2845088"/>
            <a:ext cx="724593" cy="235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61292" y="2352427"/>
            <a:ext cx="7377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latin typeface="Trebuchet MS" pitchFamily="34" charset="0"/>
              </a:rPr>
              <a:t>Група </a:t>
            </a:r>
            <a:r>
              <a:rPr lang="en-US" dirty="0" smtClean="0">
                <a:latin typeface="Trebuchet MS" pitchFamily="34" charset="0"/>
              </a:rPr>
              <a:t>DCH</a:t>
            </a:r>
            <a:r>
              <a:rPr lang="ru-RU" dirty="0" smtClean="0">
                <a:latin typeface="Trebuchet MS" pitchFamily="34" charset="0"/>
              </a:rPr>
              <a:t>	</a:t>
            </a:r>
            <a:r>
              <a:rPr lang="ru-RU" dirty="0" err="1" smtClean="0">
                <a:latin typeface="Trebuchet MS" pitchFamily="34" charset="0"/>
              </a:rPr>
              <a:t>концентрація</a:t>
            </a:r>
            <a:r>
              <a:rPr lang="ru-RU" dirty="0" smtClean="0">
                <a:latin typeface="Trebuchet MS" pitchFamily="34" charset="0"/>
              </a:rPr>
              <a:t> без </a:t>
            </a:r>
            <a:r>
              <a:rPr lang="ru-RU" dirty="0" err="1" smtClean="0">
                <a:latin typeface="Trebuchet MS" pitchFamily="34" charset="0"/>
              </a:rPr>
              <a:t>дозволу</a:t>
            </a:r>
            <a:r>
              <a:rPr lang="ru-RU" dirty="0" smtClean="0">
                <a:latin typeface="Trebuchet MS" pitchFamily="34" charset="0"/>
              </a:rPr>
              <a:t>			58 млн</a:t>
            </a:r>
            <a:endParaRPr lang="uk-UA" dirty="0">
              <a:latin typeface="Trebuchet MS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61292" y="2685802"/>
            <a:ext cx="7377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latin typeface="Trebuchet MS" pitchFamily="34" charset="0"/>
              </a:rPr>
              <a:t>Група ТАС</a:t>
            </a:r>
            <a:r>
              <a:rPr lang="ru-RU" dirty="0" smtClean="0">
                <a:latin typeface="Trebuchet MS" pitchFamily="34" charset="0"/>
              </a:rPr>
              <a:t>	</a:t>
            </a:r>
            <a:r>
              <a:rPr lang="ru-RU" dirty="0" err="1" smtClean="0">
                <a:latin typeface="Trebuchet MS" pitchFamily="34" charset="0"/>
              </a:rPr>
              <a:t>концентрація</a:t>
            </a:r>
            <a:r>
              <a:rPr lang="ru-RU" dirty="0" smtClean="0">
                <a:latin typeface="Trebuchet MS" pitchFamily="34" charset="0"/>
              </a:rPr>
              <a:t> без </a:t>
            </a:r>
            <a:r>
              <a:rPr lang="ru-RU" dirty="0" err="1" smtClean="0">
                <a:latin typeface="Trebuchet MS" pitchFamily="34" charset="0"/>
              </a:rPr>
              <a:t>дозволу</a:t>
            </a:r>
            <a:r>
              <a:rPr lang="ru-RU" dirty="0" smtClean="0">
                <a:latin typeface="Trebuchet MS" pitchFamily="34" charset="0"/>
              </a:rPr>
              <a:t>			55 млн</a:t>
            </a:r>
            <a:endParaRPr lang="uk-UA" dirty="0">
              <a:latin typeface="Trebuchet MS" pitchFamily="34" charset="0"/>
            </a:endParaRPr>
          </a:p>
        </p:txBody>
      </p:sp>
      <p:sp>
        <p:nvSpPr>
          <p:cNvPr id="5" name="AutoShape 2" descr="Ð ÐµÐ·ÑÐ»ÑÑÐ°Ñ Ð¿Ð¾ÑÑÐºÑ Ð·Ð¾Ð±ÑÐ°Ð¶ÐµÐ½Ñ Ð·Ð° Ð·Ð°Ð¿Ð¸ÑÐ¾Ð¼ &quot;ÑÐºÑÐ±ÑÐ´ Ð»Ð¾Ð³Ð¾&quot;"/>
          <p:cNvSpPr>
            <a:spLocks noChangeAspect="1" noChangeArrowheads="1"/>
          </p:cNvSpPr>
          <p:nvPr/>
        </p:nvSpPr>
        <p:spPr bwMode="auto">
          <a:xfrm>
            <a:off x="236966" y="58738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4" descr="Ð ÐµÐ·ÑÐ»ÑÑÐ°Ñ Ð¿Ð¾ÑÑÐºÑ Ð·Ð¾Ð±ÑÐ°Ð¶ÐµÐ½Ñ Ð·Ð° Ð·Ð°Ð¿Ð¸ÑÐ¾Ð¼ &quot;ÑÐºÑÐ±ÑÐ´ Ð»Ð¾Ð³Ð¾&quot;"/>
          <p:cNvSpPr>
            <a:spLocks noChangeAspect="1" noChangeArrowheads="1"/>
          </p:cNvSpPr>
          <p:nvPr/>
        </p:nvSpPr>
        <p:spPr bwMode="auto">
          <a:xfrm>
            <a:off x="389366" y="73978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915" y="3511969"/>
            <a:ext cx="567506" cy="567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461292" y="3511969"/>
            <a:ext cx="50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rebuchet MS" pitchFamily="34" charset="0"/>
              </a:rPr>
              <a:t>«</a:t>
            </a:r>
            <a:r>
              <a:rPr lang="ru-RU" dirty="0" err="1">
                <a:latin typeface="Trebuchet MS" pitchFamily="34" charset="0"/>
              </a:rPr>
              <a:t>Північно-український</a:t>
            </a:r>
            <a:r>
              <a:rPr lang="ru-RU" dirty="0">
                <a:latin typeface="Trebuchet MS" pitchFamily="34" charset="0"/>
              </a:rPr>
              <a:t> </a:t>
            </a:r>
            <a:r>
              <a:rPr lang="ru-RU" dirty="0" err="1">
                <a:latin typeface="Trebuchet MS" pitchFamily="34" charset="0"/>
              </a:rPr>
              <a:t>будівельний</a:t>
            </a:r>
            <a:r>
              <a:rPr lang="ru-RU" dirty="0">
                <a:latin typeface="Trebuchet MS" pitchFamily="34" charset="0"/>
              </a:rPr>
              <a:t> альянс» </a:t>
            </a:r>
            <a:r>
              <a:rPr lang="ru-RU" dirty="0" smtClean="0">
                <a:latin typeface="Trebuchet MS" pitchFamily="34" charset="0"/>
              </a:rPr>
              <a:t>та «</a:t>
            </a:r>
            <a:r>
              <a:rPr lang="ru-RU" dirty="0" err="1" smtClean="0">
                <a:latin typeface="Trebuchet MS" pitchFamily="34" charset="0"/>
              </a:rPr>
              <a:t>Спецбуд</a:t>
            </a:r>
            <a:r>
              <a:rPr lang="ru-RU" dirty="0" smtClean="0">
                <a:latin typeface="Trebuchet MS" pitchFamily="34" charset="0"/>
              </a:rPr>
              <a:t>-плюс</a:t>
            </a:r>
            <a:r>
              <a:rPr lang="ru-RU" dirty="0">
                <a:latin typeface="Trebuchet MS" pitchFamily="34" charset="0"/>
              </a:rPr>
              <a:t>»</a:t>
            </a:r>
            <a:endParaRPr lang="uk-UA" dirty="0">
              <a:latin typeface="Trebuchet M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71268" y="3611056"/>
            <a:ext cx="1959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ru-RU" dirty="0" smtClean="0">
                <a:latin typeface="Trebuchet MS" pitchFamily="34" charset="0"/>
              </a:rPr>
              <a:t>	150 млн</a:t>
            </a:r>
            <a:endParaRPr lang="uk-UA" dirty="0">
              <a:latin typeface="Trebuchet M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60531" y="2072325"/>
            <a:ext cx="2917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  <a:latin typeface="Trebuchet MS" pitchFamily="34" charset="0"/>
              </a:rPr>
              <a:t>Штрафи </a:t>
            </a:r>
            <a:r>
              <a:rPr lang="uk-UA" b="1" dirty="0">
                <a:solidFill>
                  <a:srgbClr val="FF0000"/>
                </a:solidFill>
                <a:latin typeface="Trebuchet MS" pitchFamily="34" charset="0"/>
              </a:rPr>
              <a:t>з</a:t>
            </a:r>
            <a:r>
              <a:rPr lang="uk-UA" b="1" dirty="0" smtClean="0">
                <a:solidFill>
                  <a:srgbClr val="FF0000"/>
                </a:solidFill>
                <a:latin typeface="Trebuchet MS" pitchFamily="34" charset="0"/>
              </a:rPr>
              <a:t>а концентрації</a:t>
            </a:r>
            <a:endParaRPr lang="uk-UA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30045" y="3161074"/>
            <a:ext cx="2143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rebuchet MS" pitchFamily="34" charset="0"/>
              </a:rPr>
              <a:t>Штраф ТВ за АУД</a:t>
            </a:r>
            <a:endParaRPr lang="uk-UA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1329" y="4271057"/>
            <a:ext cx="3961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rebuchet MS" pitchFamily="34" charset="0"/>
              </a:rPr>
              <a:t>Штраф </a:t>
            </a:r>
            <a:r>
              <a:rPr lang="ru-RU" b="1" dirty="0" err="1" smtClean="0">
                <a:solidFill>
                  <a:srgbClr val="FF0000"/>
                </a:solidFill>
                <a:latin typeface="Trebuchet MS" pitchFamily="34" charset="0"/>
              </a:rPr>
              <a:t>держпідприємству</a:t>
            </a:r>
            <a:r>
              <a:rPr lang="ru-RU" b="1" dirty="0" smtClean="0">
                <a:solidFill>
                  <a:srgbClr val="FF0000"/>
                </a:solidFill>
                <a:latin typeface="Trebuchet MS" pitchFamily="34" charset="0"/>
              </a:rPr>
              <a:t> за ЗМС</a:t>
            </a:r>
            <a:endParaRPr lang="uk-UA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23" name="Picture 2" descr="Image result for Ð£ÐºÑÑÐ¿Ð¸ÑÑ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9998" y="4645035"/>
            <a:ext cx="77899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542683" y="4640389"/>
            <a:ext cx="7377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err="1" smtClean="0">
                <a:latin typeface="Trebuchet MS" pitchFamily="34" charset="0"/>
              </a:rPr>
              <a:t>Держкорпорація</a:t>
            </a:r>
            <a:r>
              <a:rPr lang="uk-UA" dirty="0" smtClean="0">
                <a:latin typeface="Trebuchet MS" pitchFamily="34" charset="0"/>
              </a:rPr>
              <a:t> Укрспирт	</a:t>
            </a:r>
            <a:r>
              <a:rPr lang="ru-RU" dirty="0" smtClean="0">
                <a:latin typeface="Trebuchet MS" pitchFamily="34" charset="0"/>
              </a:rPr>
              <a:t>			33 млн</a:t>
            </a:r>
            <a:endParaRPr lang="uk-UA" dirty="0">
              <a:latin typeface="Trebuchet MS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195447" y="3161074"/>
            <a:ext cx="893649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165663" y="4271057"/>
            <a:ext cx="893649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591927" y="1027519"/>
            <a:ext cx="1854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rebuchet MS" pitchFamily="34" charset="0"/>
              </a:rPr>
              <a:t>Штраф за АУД</a:t>
            </a:r>
            <a:endParaRPr lang="uk-UA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1026" name="Picture 2" descr="C:\Users\soldatenko\Desktop\завантаження.jf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200" y="1425992"/>
            <a:ext cx="578693" cy="57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410708" y="1392174"/>
            <a:ext cx="6647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>
                <a:latin typeface="Trebuchet MS" pitchFamily="34" charset="0"/>
              </a:rPr>
              <a:t>Закупівлі Міноборони</a:t>
            </a:r>
            <a:r>
              <a:rPr lang="uk-UA" dirty="0" smtClean="0">
                <a:latin typeface="Trebuchet MS" pitchFamily="34" charset="0"/>
              </a:rPr>
              <a:t>: «</a:t>
            </a:r>
            <a:r>
              <a:rPr lang="uk-UA" dirty="0" err="1">
                <a:latin typeface="Trebuchet MS" pitchFamily="34" charset="0"/>
              </a:rPr>
              <a:t>Військторг</a:t>
            </a:r>
            <a:r>
              <a:rPr lang="uk-UA" dirty="0" smtClean="0">
                <a:latin typeface="Trebuchet MS" pitchFamily="34" charset="0"/>
              </a:rPr>
              <a:t>»,</a:t>
            </a:r>
          </a:p>
          <a:p>
            <a:r>
              <a:rPr lang="uk-UA" dirty="0" smtClean="0">
                <a:latin typeface="Trebuchet MS" pitchFamily="34" charset="0"/>
              </a:rPr>
              <a:t>«</a:t>
            </a:r>
            <a:r>
              <a:rPr lang="uk-UA" dirty="0" err="1">
                <a:latin typeface="Trebuchet MS" pitchFamily="34" charset="0"/>
              </a:rPr>
              <a:t>Укрпродакорд</a:t>
            </a:r>
            <a:r>
              <a:rPr lang="uk-UA" dirty="0">
                <a:latin typeface="Trebuchet MS" pitchFamily="34" charset="0"/>
              </a:rPr>
              <a:t> ОР», «Візит», «Пирятинський делікатес»	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236966" y="2072325"/>
            <a:ext cx="893649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341107" y="1530673"/>
            <a:ext cx="1497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ru-RU" dirty="0" smtClean="0">
                <a:latin typeface="Trebuchet MS" pitchFamily="34" charset="0"/>
              </a:rPr>
              <a:t>869 млн</a:t>
            </a:r>
            <a:endParaRPr lang="uk-UA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99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/>
        </p:nvCxnSpPr>
        <p:spPr>
          <a:xfrm flipH="1">
            <a:off x="0" y="915988"/>
            <a:ext cx="9144000" cy="0"/>
          </a:xfrm>
          <a:prstGeom prst="line">
            <a:avLst/>
          </a:prstGeom>
          <a:ln w="412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-7938" y="973138"/>
            <a:ext cx="9144001" cy="0"/>
          </a:xfrm>
          <a:prstGeom prst="line">
            <a:avLst/>
          </a:prstGeom>
          <a:ln w="69850" cmpd="thickThin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8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68263"/>
            <a:ext cx="712788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 descr="Image result for Ð³ÐµÑÐ± ÑÐºÑÐ°ÑÐ½Ð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2183" y="68263"/>
            <a:ext cx="548585" cy="7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/>
            </a:extLst>
          </p:cNvPr>
          <p:cNvSpPr txBox="1"/>
          <p:nvPr/>
        </p:nvSpPr>
        <p:spPr>
          <a:xfrm>
            <a:off x="1016544" y="1518855"/>
            <a:ext cx="7916192" cy="28469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Група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 «Надежда»,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група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«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WOG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»,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група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 «ОККО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»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 	</a:t>
            </a:r>
            <a:r>
              <a:rPr lang="uk-UA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	</a:t>
            </a:r>
            <a:r>
              <a:rPr lang="uk-UA" sz="1400" b="1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41 </a:t>
            </a:r>
            <a:r>
              <a:rPr lang="uk-UA" sz="1400" b="1" dirty="0">
                <a:solidFill>
                  <a:srgbClr val="FF0000"/>
                </a:solidFill>
                <a:latin typeface="Bahnschrift SemiBold" panose="020B0502040204020203" pitchFamily="34" charset="0"/>
              </a:rPr>
              <a:t>млн </a:t>
            </a:r>
            <a:r>
              <a:rPr lang="uk-UA" sz="1400" b="1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грн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	</a:t>
            </a:r>
            <a:r>
              <a:rPr lang="uk-UA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АУД</a:t>
            </a:r>
            <a:endParaRPr lang="uk-UA" sz="1400" b="1" dirty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16" name="Picture 7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242" y="1531731"/>
            <a:ext cx="273901" cy="275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537" y="1531731"/>
            <a:ext cx="271817" cy="271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>
            <a:extLst>
              <a:ext uri="{FF2B5EF4-FFF2-40B4-BE49-F238E27FC236}"/>
            </a:extLst>
          </p:cNvPr>
          <p:cNvSpPr txBox="1"/>
          <p:nvPr/>
        </p:nvSpPr>
        <p:spPr>
          <a:xfrm>
            <a:off x="1016544" y="1875556"/>
            <a:ext cx="7916191" cy="28469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«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Укрспирт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»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				</a:t>
            </a:r>
            <a:r>
              <a:rPr lang="uk-UA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	</a:t>
            </a:r>
            <a:r>
              <a:rPr lang="ru-RU" sz="1400" b="1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33 </a:t>
            </a:r>
            <a:r>
              <a:rPr lang="ru-RU" sz="1400" b="1" dirty="0">
                <a:solidFill>
                  <a:srgbClr val="FF0000"/>
                </a:solidFill>
                <a:latin typeface="Bahnschrift SemiBold" panose="020B0502040204020203" pitchFamily="34" charset="0"/>
              </a:rPr>
              <a:t>млн </a:t>
            </a:r>
            <a:r>
              <a:rPr lang="ru-RU" sz="1400" b="1" dirty="0" err="1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грн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	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ЗМС</a:t>
            </a:r>
            <a:endParaRPr lang="uk-UA" sz="1400" b="1" dirty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/>
            </a:extLst>
          </p:cNvPr>
          <p:cNvSpPr txBox="1"/>
          <p:nvPr/>
        </p:nvSpPr>
        <p:spPr>
          <a:xfrm>
            <a:off x="1016544" y="2235596"/>
            <a:ext cx="7916192" cy="28469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«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Полтаваобленерго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»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				</a:t>
            </a:r>
            <a:r>
              <a:rPr lang="ru-RU" sz="1400" b="1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30 </a:t>
            </a:r>
            <a:r>
              <a:rPr lang="ru-RU" sz="1400" b="1" dirty="0">
                <a:solidFill>
                  <a:srgbClr val="FF0000"/>
                </a:solidFill>
                <a:latin typeface="Bahnschrift SemiBold" panose="020B0502040204020203" pitchFamily="34" charset="0"/>
              </a:rPr>
              <a:t>млн </a:t>
            </a:r>
            <a:r>
              <a:rPr lang="ru-RU" sz="1400" b="1" dirty="0" err="1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грн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	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ЗМС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/>
            </a:extLst>
          </p:cNvPr>
          <p:cNvSpPr txBox="1"/>
          <p:nvPr/>
        </p:nvSpPr>
        <p:spPr>
          <a:xfrm>
            <a:off x="1016544" y="2595636"/>
            <a:ext cx="7916192" cy="28469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«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Рош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Україна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», «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БаДМ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», «БЦФ», «Альба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Україна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»	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	</a:t>
            </a:r>
            <a:r>
              <a:rPr lang="ru-RU" sz="1400" b="1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18 </a:t>
            </a:r>
            <a:r>
              <a:rPr lang="ru-RU" sz="1400" b="1" dirty="0">
                <a:solidFill>
                  <a:srgbClr val="FF0000"/>
                </a:solidFill>
                <a:latin typeface="Bahnschrift SemiBold" panose="020B0502040204020203" pitchFamily="34" charset="0"/>
              </a:rPr>
              <a:t>млн </a:t>
            </a:r>
            <a:r>
              <a:rPr lang="ru-RU" sz="1400" b="1" dirty="0" err="1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грн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	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АУД</a:t>
            </a:r>
            <a:endParaRPr lang="uk-UA" sz="1400" b="1" dirty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/>
            </a:extLst>
          </p:cNvPr>
          <p:cNvSpPr txBox="1"/>
          <p:nvPr/>
        </p:nvSpPr>
        <p:spPr>
          <a:xfrm>
            <a:off x="1016544" y="2955676"/>
            <a:ext cx="7912743" cy="28469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Курченко С.В.	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				</a:t>
            </a:r>
            <a:r>
              <a:rPr lang="ru-RU" sz="1400" b="1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15 </a:t>
            </a:r>
            <a:r>
              <a:rPr lang="ru-RU" sz="1400" b="1" dirty="0">
                <a:solidFill>
                  <a:srgbClr val="FF0000"/>
                </a:solidFill>
                <a:latin typeface="Bahnschrift SemiBold" panose="020B0502040204020203" pitchFamily="34" charset="0"/>
              </a:rPr>
              <a:t>млн </a:t>
            </a:r>
            <a:r>
              <a:rPr lang="ru-RU" sz="1400" b="1" dirty="0" err="1">
                <a:solidFill>
                  <a:srgbClr val="FF0000"/>
                </a:solidFill>
                <a:latin typeface="Bahnschrift SemiBold" panose="020B0502040204020203" pitchFamily="34" charset="0"/>
              </a:rPr>
              <a:t>грн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	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К+С</a:t>
            </a:r>
            <a:endParaRPr lang="uk-UA" sz="1400" b="1" dirty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5" name="TextBox 44">
            <a:extLst>
              <a:ext uri="{FF2B5EF4-FFF2-40B4-BE49-F238E27FC236}"/>
            </a:extLst>
          </p:cNvPr>
          <p:cNvSpPr txBox="1"/>
          <p:nvPr/>
        </p:nvSpPr>
        <p:spPr>
          <a:xfrm>
            <a:off x="1016544" y="3284910"/>
            <a:ext cx="7912742" cy="28469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«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Запоріжжяобленерго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»	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			</a:t>
            </a:r>
            <a:r>
              <a:rPr lang="ru-RU" sz="1400" b="1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15 </a:t>
            </a:r>
            <a:r>
              <a:rPr lang="ru-RU" sz="1400" b="1" dirty="0">
                <a:solidFill>
                  <a:srgbClr val="FF0000"/>
                </a:solidFill>
                <a:latin typeface="Bahnschrift SemiBold" panose="020B0502040204020203" pitchFamily="34" charset="0"/>
              </a:rPr>
              <a:t>млн </a:t>
            </a:r>
            <a:r>
              <a:rPr lang="ru-RU" sz="1400" b="1" dirty="0" err="1">
                <a:solidFill>
                  <a:srgbClr val="FF0000"/>
                </a:solidFill>
                <a:latin typeface="Bahnschrift SemiBold" panose="020B0502040204020203" pitchFamily="34" charset="0"/>
              </a:rPr>
              <a:t>грн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	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ЗМС</a:t>
            </a:r>
            <a:endParaRPr lang="uk-UA" sz="1400" b="1" dirty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8" name="TextBox 47">
            <a:extLst>
              <a:ext uri="{FF2B5EF4-FFF2-40B4-BE49-F238E27FC236}"/>
            </a:extLst>
          </p:cNvPr>
          <p:cNvSpPr txBox="1"/>
          <p:nvPr/>
        </p:nvSpPr>
        <p:spPr>
          <a:xfrm>
            <a:off x="1016544" y="3641611"/>
            <a:ext cx="7912741" cy="28469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«</a:t>
            </a:r>
            <a:r>
              <a:rPr lang="ru-RU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Єврооснова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СМ», «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Експозиція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»	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		</a:t>
            </a:r>
            <a:r>
              <a:rPr lang="ru-RU" sz="1400" b="1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14 </a:t>
            </a:r>
            <a:r>
              <a:rPr lang="ru-RU" sz="1400" b="1" dirty="0">
                <a:solidFill>
                  <a:srgbClr val="FF0000"/>
                </a:solidFill>
                <a:latin typeface="Bahnschrift SemiBold" panose="020B0502040204020203" pitchFamily="34" charset="0"/>
              </a:rPr>
              <a:t>млн </a:t>
            </a:r>
            <a:r>
              <a:rPr lang="ru-RU" sz="1400" b="1" dirty="0" err="1">
                <a:solidFill>
                  <a:srgbClr val="FF0000"/>
                </a:solidFill>
                <a:latin typeface="Bahnschrift SemiBold" panose="020B0502040204020203" pitchFamily="34" charset="0"/>
              </a:rPr>
              <a:t>гр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	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	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АУД</a:t>
            </a:r>
            <a:endParaRPr lang="uk-UA" sz="1400" b="1" dirty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1" name="TextBox 50">
            <a:extLst>
              <a:ext uri="{FF2B5EF4-FFF2-40B4-BE49-F238E27FC236}"/>
            </a:extLst>
          </p:cNvPr>
          <p:cNvSpPr txBox="1"/>
          <p:nvPr/>
        </p:nvSpPr>
        <p:spPr>
          <a:xfrm>
            <a:off x="1016544" y="4001651"/>
            <a:ext cx="7912742" cy="28469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«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Артемсіль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»	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				</a:t>
            </a:r>
            <a:r>
              <a:rPr lang="ru-RU" sz="1400" b="1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13 </a:t>
            </a:r>
            <a:r>
              <a:rPr lang="ru-RU" sz="1400" b="1" dirty="0">
                <a:solidFill>
                  <a:srgbClr val="FF0000"/>
                </a:solidFill>
                <a:latin typeface="Bahnschrift SemiBold" panose="020B0502040204020203" pitchFamily="34" charset="0"/>
              </a:rPr>
              <a:t>млн </a:t>
            </a:r>
            <a:r>
              <a:rPr lang="ru-RU" sz="1400" b="1" dirty="0" err="1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грн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	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ЗМС</a:t>
            </a:r>
            <a:endParaRPr lang="uk-UA" sz="1400" b="1" dirty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4" name="TextBox 53">
            <a:extLst>
              <a:ext uri="{FF2B5EF4-FFF2-40B4-BE49-F238E27FC236}"/>
            </a:extLst>
          </p:cNvPr>
          <p:cNvSpPr txBox="1"/>
          <p:nvPr/>
        </p:nvSpPr>
        <p:spPr>
          <a:xfrm>
            <a:off x="1016544" y="4361691"/>
            <a:ext cx="7912742" cy="28469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«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Стронгдрінк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», «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Сімферопольський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винно-коньячний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завод» </a:t>
            </a:r>
            <a:r>
              <a:rPr lang="ru-RU" sz="1400" b="1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10 </a:t>
            </a:r>
            <a:r>
              <a:rPr lang="ru-RU" sz="1400" b="1" dirty="0">
                <a:solidFill>
                  <a:srgbClr val="FF0000"/>
                </a:solidFill>
                <a:latin typeface="Bahnschrift SemiBold" panose="020B0502040204020203" pitchFamily="34" charset="0"/>
              </a:rPr>
              <a:t>млн </a:t>
            </a:r>
            <a:r>
              <a:rPr lang="ru-RU" sz="1400" b="1" dirty="0" err="1">
                <a:solidFill>
                  <a:srgbClr val="FF0000"/>
                </a:solidFill>
                <a:latin typeface="Bahnschrift SemiBold" panose="020B0502040204020203" pitchFamily="34" charset="0"/>
              </a:rPr>
              <a:t>грн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	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НК</a:t>
            </a:r>
            <a:endParaRPr lang="uk-UA" sz="1400" b="1" dirty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7" name="TextBox 56">
            <a:extLst>
              <a:ext uri="{FF2B5EF4-FFF2-40B4-BE49-F238E27FC236}"/>
            </a:extLst>
          </p:cNvPr>
          <p:cNvSpPr txBox="1"/>
          <p:nvPr/>
        </p:nvSpPr>
        <p:spPr>
          <a:xfrm>
            <a:off x="1016544" y="4721731"/>
            <a:ext cx="7909293" cy="28469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«Інтергума-2010», «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Шинні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технології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», «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Інтершина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 УА»	</a:t>
            </a:r>
            <a:r>
              <a:rPr lang="ru-RU" sz="1400" b="1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6,5 </a:t>
            </a:r>
            <a:r>
              <a:rPr lang="ru-RU" sz="1400" b="1" dirty="0">
                <a:solidFill>
                  <a:srgbClr val="FF0000"/>
                </a:solidFill>
                <a:latin typeface="Bahnschrift SemiBold" panose="020B0502040204020203" pitchFamily="34" charset="0"/>
              </a:rPr>
              <a:t>млн </a:t>
            </a:r>
            <a:r>
              <a:rPr lang="ru-RU" sz="1400" b="1" dirty="0" err="1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грн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	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АУД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151620" y="133385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HARDER</a:t>
            </a:r>
            <a:r>
              <a:rPr lang="en-US" b="1" dirty="0" smtClean="0">
                <a:latin typeface="Trebuchet MS" pitchFamily="34" charset="0"/>
              </a:rPr>
              <a:t> better faster stronger:</a:t>
            </a:r>
          </a:p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Штрафи</a:t>
            </a:r>
            <a:endParaRPr lang="uk-UA" dirty="0"/>
          </a:p>
        </p:txBody>
      </p:sp>
      <p:pic>
        <p:nvPicPr>
          <p:cNvPr id="62" name="Picture 2" descr="Image result for Ð£ÐºÑÑÐ¿Ð¸ÑÑ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638" y="1910846"/>
            <a:ext cx="596606" cy="241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0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5885" b="35861"/>
          <a:stretch/>
        </p:blipFill>
        <p:spPr bwMode="auto">
          <a:xfrm>
            <a:off x="89191" y="2235596"/>
            <a:ext cx="744214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22" descr="Related ima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238" y="2552621"/>
            <a:ext cx="724136" cy="327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4" descr="Related imag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638" y="3240369"/>
            <a:ext cx="588508" cy="31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31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515" t="23047" r="58559" b="66979"/>
          <a:stretch/>
        </p:blipFill>
        <p:spPr bwMode="auto">
          <a:xfrm>
            <a:off x="195970" y="3669088"/>
            <a:ext cx="506543" cy="257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26" descr="Related image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9674" b="14376"/>
          <a:stretch/>
        </p:blipFill>
        <p:spPr bwMode="auto">
          <a:xfrm>
            <a:off x="134188" y="4062076"/>
            <a:ext cx="747766" cy="163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938" y="4380437"/>
            <a:ext cx="438720" cy="27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30" descr="Image result for Ð¸Ð½ÑÐµÑÐ³ÑÐ¼Ð°-2010 Ð¼Ð°ÑÐºÐ°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53" t="2069" r="78804" b="77090"/>
          <a:stretch/>
        </p:blipFill>
        <p:spPr bwMode="auto">
          <a:xfrm>
            <a:off x="156205" y="4678949"/>
            <a:ext cx="584202" cy="32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емиугольник 3"/>
          <p:cNvSpPr/>
          <p:nvPr/>
        </p:nvSpPr>
        <p:spPr>
          <a:xfrm>
            <a:off x="276625" y="2898969"/>
            <a:ext cx="287834" cy="306964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  <a:endParaRPr lang="uk-UA" dirty="0"/>
          </a:p>
        </p:txBody>
      </p:sp>
      <p:sp>
        <p:nvSpPr>
          <p:cNvPr id="30" name="TextBox 29">
            <a:extLst>
              <a:ext uri="{FF2B5EF4-FFF2-40B4-BE49-F238E27FC236}"/>
            </a:extLst>
          </p:cNvPr>
          <p:cNvSpPr txBox="1"/>
          <p:nvPr/>
        </p:nvSpPr>
        <p:spPr>
          <a:xfrm>
            <a:off x="1016544" y="1160774"/>
            <a:ext cx="8016908" cy="28469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«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WOG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»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,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«ОККО»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uk-UA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і «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SOCAR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»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			</a:t>
            </a:r>
            <a:r>
              <a:rPr lang="uk-UA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77</a:t>
            </a:r>
            <a:r>
              <a:rPr lang="uk-UA" sz="1400" b="1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 </a:t>
            </a:r>
            <a:r>
              <a:rPr lang="uk-UA" sz="1400" b="1" dirty="0">
                <a:solidFill>
                  <a:srgbClr val="FF0000"/>
                </a:solidFill>
                <a:latin typeface="Bahnschrift SemiBold" panose="020B0502040204020203" pitchFamily="34" charset="0"/>
              </a:rPr>
              <a:t>млн </a:t>
            </a:r>
            <a:r>
              <a:rPr lang="uk-UA" sz="1400" b="1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грн	</a:t>
            </a:r>
            <a:r>
              <a:rPr lang="uk-UA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АУД</a:t>
            </a:r>
            <a:endParaRPr lang="uk-UA" sz="1400" b="1" dirty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31" name="Picture 7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46" y="1139275"/>
            <a:ext cx="273901" cy="275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241" y="1139275"/>
            <a:ext cx="271817" cy="271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7363" y="1081723"/>
            <a:ext cx="269181" cy="437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8878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 flipH="1">
            <a:off x="0" y="4964113"/>
            <a:ext cx="9144000" cy="0"/>
          </a:xfrm>
          <a:prstGeom prst="line">
            <a:avLst/>
          </a:prstGeom>
          <a:ln w="412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0" y="915988"/>
            <a:ext cx="9144000" cy="0"/>
          </a:xfrm>
          <a:prstGeom prst="line">
            <a:avLst/>
          </a:prstGeom>
          <a:ln w="412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-7938" y="973138"/>
            <a:ext cx="9144001" cy="0"/>
          </a:xfrm>
          <a:prstGeom prst="line">
            <a:avLst/>
          </a:prstGeom>
          <a:ln w="69850" cmpd="thickThin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8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68263"/>
            <a:ext cx="712788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 descr="Image result for Ð³ÐµÑÐ± ÑÐºÑÐ°ÑÐ½Ð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2183" y="68263"/>
            <a:ext cx="548585" cy="7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Прямоугольник 60"/>
          <p:cNvSpPr/>
          <p:nvPr/>
        </p:nvSpPr>
        <p:spPr>
          <a:xfrm>
            <a:off x="1151620" y="133385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HARDER</a:t>
            </a:r>
            <a:r>
              <a:rPr lang="en-US" b="1" dirty="0" smtClean="0">
                <a:latin typeface="Trebuchet MS" pitchFamily="34" charset="0"/>
              </a:rPr>
              <a:t> better faster stronger:</a:t>
            </a: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Р</a:t>
            </a:r>
            <a:r>
              <a:rPr lang="uk-UA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озслідування</a:t>
            </a:r>
            <a:endParaRPr lang="uk-UA" dirty="0"/>
          </a:p>
        </p:txBody>
      </p:sp>
      <p:sp>
        <p:nvSpPr>
          <p:cNvPr id="2" name="TextBox 1"/>
          <p:cNvSpPr txBox="1"/>
          <p:nvPr/>
        </p:nvSpPr>
        <p:spPr>
          <a:xfrm>
            <a:off x="760042" y="1131590"/>
            <a:ext cx="762391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uk-UA" sz="1400" dirty="0" smtClean="0">
                <a:latin typeface="Trebuchet MS" pitchFamily="34" charset="0"/>
              </a:rPr>
              <a:t>Ознаки АУД в формуванні цін на інсулін, </a:t>
            </a:r>
            <a:r>
              <a:rPr lang="uk-UA" sz="1400" dirty="0" err="1" smtClean="0">
                <a:latin typeface="Trebuchet MS" pitchFamily="34" charset="0"/>
              </a:rPr>
              <a:t>інфші</a:t>
            </a:r>
            <a:r>
              <a:rPr lang="uk-UA" sz="1400" dirty="0" smtClean="0">
                <a:latin typeface="Trebuchet MS" pitchFamily="34" charset="0"/>
              </a:rPr>
              <a:t> «фармацевтичні» справи</a:t>
            </a:r>
          </a:p>
          <a:p>
            <a:endParaRPr lang="uk-UA" sz="1400" dirty="0">
              <a:latin typeface="Trebuchet MS" pitchFamily="34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uk-UA" sz="1400" dirty="0">
                <a:latin typeface="Trebuchet MS" pitchFamily="34" charset="0"/>
              </a:rPr>
              <a:t>20 справ за ознаками ЗМС на ринках розподілу природного </a:t>
            </a:r>
            <a:r>
              <a:rPr lang="uk-UA" sz="1400" dirty="0" smtClean="0">
                <a:latin typeface="Trebuchet MS" pitchFamily="34" charset="0"/>
              </a:rPr>
              <a:t>газу за необґрунтоване донарахування побутовим </a:t>
            </a:r>
            <a:r>
              <a:rPr lang="uk-UA" sz="1400" dirty="0">
                <a:latin typeface="Trebuchet MS" pitchFamily="34" charset="0"/>
              </a:rPr>
              <a:t>споживачам обсягів спожитого </a:t>
            </a:r>
            <a:r>
              <a:rPr lang="uk-UA" sz="1400" dirty="0" smtClean="0">
                <a:latin typeface="Trebuchet MS" pitchFamily="34" charset="0"/>
              </a:rPr>
              <a:t>газу (облгази)</a:t>
            </a:r>
            <a:endParaRPr lang="uk-UA" sz="1400" dirty="0">
              <a:latin typeface="Trebuchet MS" pitchFamily="34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uk-UA" sz="1400" dirty="0">
              <a:latin typeface="Trebuchet MS" pitchFamily="34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uk-UA" sz="1400" dirty="0">
                <a:latin typeface="Trebuchet MS" pitchFamily="34" charset="0"/>
              </a:rPr>
              <a:t>Справа про ЗМС </a:t>
            </a:r>
            <a:r>
              <a:rPr lang="uk-UA" sz="1400" dirty="0" smtClean="0">
                <a:latin typeface="Trebuchet MS" pitchFamily="34" charset="0"/>
              </a:rPr>
              <a:t>«</a:t>
            </a:r>
            <a:r>
              <a:rPr lang="uk-UA" sz="1400" dirty="0" err="1" smtClean="0">
                <a:latin typeface="Trebuchet MS" pitchFamily="34" charset="0"/>
              </a:rPr>
              <a:t>Укртрансгазом</a:t>
            </a:r>
            <a:r>
              <a:rPr lang="uk-UA" sz="1400" dirty="0" smtClean="0">
                <a:latin typeface="Trebuchet MS" pitchFamily="34" charset="0"/>
              </a:rPr>
              <a:t>» </a:t>
            </a:r>
            <a:r>
              <a:rPr lang="uk-UA" sz="1400" dirty="0">
                <a:latin typeface="Trebuchet MS" pitchFamily="34" charset="0"/>
              </a:rPr>
              <a:t>та </a:t>
            </a:r>
            <a:r>
              <a:rPr lang="uk-UA" sz="1400" dirty="0" smtClean="0">
                <a:latin typeface="Trebuchet MS" pitchFamily="34" charset="0"/>
              </a:rPr>
              <a:t>«Нафтогазом України» за придбання </a:t>
            </a:r>
            <a:r>
              <a:rPr lang="uk-UA" sz="1400" dirty="0">
                <a:latin typeface="Trebuchet MS" pitchFamily="34" charset="0"/>
              </a:rPr>
              <a:t>за завищеними цінами природного газу для забезпечення послуг </a:t>
            </a:r>
            <a:r>
              <a:rPr lang="uk-UA" sz="1400" dirty="0" smtClean="0">
                <a:latin typeface="Trebuchet MS" pitchFamily="34" charset="0"/>
              </a:rPr>
              <a:t>балансування</a:t>
            </a:r>
            <a:endParaRPr lang="uk-UA" sz="1400" dirty="0">
              <a:latin typeface="Trebuchet MS" pitchFamily="34" charset="0"/>
            </a:endParaRPr>
          </a:p>
          <a:p>
            <a:endParaRPr lang="uk-UA" sz="1400" dirty="0">
              <a:latin typeface="Trebuchet MS" pitchFamily="34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400" dirty="0" err="1" smtClean="0">
                <a:latin typeface="Trebuchet MS" pitchFamily="34" charset="0"/>
              </a:rPr>
              <a:t>Оз</a:t>
            </a:r>
            <a:r>
              <a:rPr lang="uk-UA" sz="1400" dirty="0" err="1" smtClean="0">
                <a:latin typeface="Trebuchet MS" pitchFamily="34" charset="0"/>
              </a:rPr>
              <a:t>наки</a:t>
            </a:r>
            <a:r>
              <a:rPr lang="uk-UA" sz="1400" dirty="0" smtClean="0">
                <a:latin typeface="Trebuchet MS" pitchFamily="34" charset="0"/>
              </a:rPr>
              <a:t> АУД в спільному підході до ціноутворення </a:t>
            </a:r>
            <a:r>
              <a:rPr lang="uk-UA" sz="1400" dirty="0">
                <a:latin typeface="Trebuchet MS" pitchFamily="34" charset="0"/>
              </a:rPr>
              <a:t>та </a:t>
            </a:r>
            <a:r>
              <a:rPr lang="uk-UA" sz="1400" dirty="0" smtClean="0">
                <a:latin typeface="Trebuchet MS" pitchFamily="34" charset="0"/>
              </a:rPr>
              <a:t>реалізації </a:t>
            </a:r>
            <a:r>
              <a:rPr lang="uk-UA" sz="1400" dirty="0">
                <a:latin typeface="Trebuchet MS" pitchFamily="34" charset="0"/>
              </a:rPr>
              <a:t>товару на понад 1600 АЗС по всій </a:t>
            </a:r>
            <a:r>
              <a:rPr lang="uk-UA" sz="1400" dirty="0" smtClean="0">
                <a:latin typeface="Trebuchet MS" pitchFamily="34" charset="0"/>
              </a:rPr>
              <a:t>Україні</a:t>
            </a:r>
          </a:p>
          <a:p>
            <a:pPr marL="171450" indent="-171450">
              <a:buFont typeface="Wingdings" pitchFamily="2" charset="2"/>
              <a:buChar char="Ø"/>
            </a:pPr>
            <a:endParaRPr lang="uk-UA" sz="1400" dirty="0">
              <a:latin typeface="Trebuchet MS" pitchFamily="34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uk-UA" sz="1400" dirty="0" smtClean="0">
                <a:latin typeface="Trebuchet MS" pitchFamily="34" charset="0"/>
              </a:rPr>
              <a:t>Ознаки АУД при закупівлі підшипників для колісних пар «Укрзалізницею»</a:t>
            </a:r>
          </a:p>
          <a:p>
            <a:pPr marL="171450" indent="-171450">
              <a:buFont typeface="Wingdings" pitchFamily="2" charset="2"/>
              <a:buChar char="Ø"/>
            </a:pPr>
            <a:endParaRPr lang="uk-UA" sz="1400" dirty="0">
              <a:latin typeface="Trebuchet MS" pitchFamily="34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uk-UA" sz="1400" dirty="0" smtClean="0">
                <a:latin typeface="Trebuchet MS" pitchFamily="34" charset="0"/>
              </a:rPr>
              <a:t>Справа про ЗМС групою компаній на ринку мінеральних азотних добрив</a:t>
            </a:r>
          </a:p>
          <a:p>
            <a:pPr marL="171450" indent="-171450">
              <a:buFont typeface="Wingdings" pitchFamily="2" charset="2"/>
              <a:buChar char="Ø"/>
            </a:pPr>
            <a:endParaRPr lang="uk-UA" sz="1400" dirty="0">
              <a:latin typeface="Trebuchet MS" pitchFamily="34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uk-UA" sz="1400" dirty="0" smtClean="0">
                <a:latin typeface="Trebuchet MS" pitchFamily="34" charset="0"/>
              </a:rPr>
              <a:t>Ознаки АУД під час проведення конкурсу на реконструкцію </a:t>
            </a:r>
            <a:r>
              <a:rPr lang="uk-UA" sz="1400" dirty="0" err="1" smtClean="0">
                <a:latin typeface="Trebuchet MS" pitchFamily="34" charset="0"/>
              </a:rPr>
              <a:t>Шулявського</a:t>
            </a:r>
            <a:r>
              <a:rPr lang="uk-UA" sz="1400" dirty="0" smtClean="0">
                <a:latin typeface="Trebuchet MS" pitchFamily="34" charset="0"/>
              </a:rPr>
              <a:t> шляхопроводу (</a:t>
            </a:r>
            <a:r>
              <a:rPr lang="ru-RU" sz="1400" dirty="0">
                <a:latin typeface="Trebuchet MS" pitchFamily="34" charset="0"/>
              </a:rPr>
              <a:t>«</a:t>
            </a:r>
            <a:r>
              <a:rPr lang="ru-RU" sz="1400" dirty="0" err="1">
                <a:latin typeface="Trebuchet MS" pitchFamily="34" charset="0"/>
              </a:rPr>
              <a:t>Північно-український</a:t>
            </a:r>
            <a:r>
              <a:rPr lang="ru-RU" sz="1400" dirty="0">
                <a:latin typeface="Trebuchet MS" pitchFamily="34" charset="0"/>
              </a:rPr>
              <a:t> </a:t>
            </a:r>
            <a:r>
              <a:rPr lang="ru-RU" sz="1400" dirty="0" err="1">
                <a:latin typeface="Trebuchet MS" pitchFamily="34" charset="0"/>
              </a:rPr>
              <a:t>будівельний</a:t>
            </a:r>
            <a:r>
              <a:rPr lang="ru-RU" sz="1400" dirty="0">
                <a:latin typeface="Trebuchet MS" pitchFamily="34" charset="0"/>
              </a:rPr>
              <a:t> альянс» та «</a:t>
            </a:r>
            <a:r>
              <a:rPr lang="ru-RU" sz="1400" dirty="0" err="1">
                <a:latin typeface="Trebuchet MS" pitchFamily="34" charset="0"/>
              </a:rPr>
              <a:t>Спецбуд</a:t>
            </a:r>
            <a:r>
              <a:rPr lang="ru-RU" sz="1400" dirty="0">
                <a:latin typeface="Trebuchet MS" pitchFamily="34" charset="0"/>
              </a:rPr>
              <a:t>-плюс</a:t>
            </a:r>
            <a:r>
              <a:rPr lang="ru-RU" sz="1400" dirty="0" smtClean="0">
                <a:latin typeface="Trebuchet MS" pitchFamily="34" charset="0"/>
              </a:rPr>
              <a:t>»</a:t>
            </a:r>
            <a:r>
              <a:rPr lang="uk-UA" sz="1400" dirty="0">
                <a:latin typeface="Trebuchet MS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84511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 flipH="1">
            <a:off x="0" y="4964113"/>
            <a:ext cx="9144000" cy="0"/>
          </a:xfrm>
          <a:prstGeom prst="line">
            <a:avLst/>
          </a:prstGeom>
          <a:ln w="412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0" y="915988"/>
            <a:ext cx="9144000" cy="0"/>
          </a:xfrm>
          <a:prstGeom prst="line">
            <a:avLst/>
          </a:prstGeom>
          <a:ln w="412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-7938" y="973138"/>
            <a:ext cx="9144001" cy="0"/>
          </a:xfrm>
          <a:prstGeom prst="line">
            <a:avLst/>
          </a:prstGeom>
          <a:ln w="69850" cmpd="thickThin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8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68263"/>
            <a:ext cx="712788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 descr="Image result for Ð³ÐµÑÐ± ÑÐºÑÐ°ÑÐ½Ð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2183" y="68263"/>
            <a:ext cx="548585" cy="7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143682" y="133385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rebuchet MS" pitchFamily="34" charset="0"/>
              </a:rPr>
              <a:t>harder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BETTER</a:t>
            </a:r>
            <a:r>
              <a:rPr lang="en-US" b="1" dirty="0" smtClean="0">
                <a:latin typeface="Trebuchet MS" pitchFamily="34" charset="0"/>
              </a:rPr>
              <a:t> faster stronger</a:t>
            </a:r>
            <a:r>
              <a:rPr lang="uk-UA" b="1" dirty="0" smtClean="0">
                <a:latin typeface="Trebuchet MS" pitchFamily="34" charset="0"/>
              </a:rPr>
              <a:t>:</a:t>
            </a:r>
            <a:endParaRPr lang="en-US" b="1" dirty="0" smtClean="0">
              <a:latin typeface="Trebuchet MS" pitchFamily="34" charset="0"/>
            </a:endParaRPr>
          </a:p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Досягнення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435290" y="1131590"/>
            <a:ext cx="827341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uk-UA" dirty="0">
                <a:latin typeface="Trebuchet MS" pitchFamily="34" charset="0"/>
              </a:rPr>
              <a:t>Економічний ефект в 20 разів перевищує </a:t>
            </a:r>
            <a:r>
              <a:rPr lang="uk-UA" dirty="0" smtClean="0">
                <a:latin typeface="Trebuchet MS" pitchFamily="34" charset="0"/>
              </a:rPr>
              <a:t>бюджет АМКУ</a:t>
            </a:r>
          </a:p>
          <a:p>
            <a:pPr marL="285750" indent="-285750">
              <a:buFont typeface="Wingdings" pitchFamily="2" charset="2"/>
              <a:buChar char="Ø"/>
            </a:pPr>
            <a:endParaRPr lang="uk-UA" dirty="0" smtClean="0">
              <a:latin typeface="Trebuchet MS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dirty="0" smtClean="0">
                <a:latin typeface="Trebuchet MS" pitchFamily="34" charset="0"/>
              </a:rPr>
              <a:t>Діяльність АМКУ у 2016-2018 роках є </a:t>
            </a:r>
            <a:r>
              <a:rPr lang="uk-UA" dirty="0" err="1" smtClean="0">
                <a:latin typeface="Trebuchet MS" pitchFamily="34" charset="0"/>
              </a:rPr>
              <a:t>профіцитною</a:t>
            </a:r>
            <a:r>
              <a:rPr lang="uk-UA" dirty="0" smtClean="0">
                <a:latin typeface="Trebuchet MS" pitchFamily="34" charset="0"/>
              </a:rPr>
              <a:t> для держбюджету</a:t>
            </a:r>
          </a:p>
          <a:p>
            <a:endParaRPr lang="uk-UA" dirty="0" smtClean="0">
              <a:latin typeface="Trebuchet MS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dirty="0" smtClean="0">
                <a:latin typeface="Trebuchet MS" pitchFamily="34" charset="0"/>
              </a:rPr>
              <a:t>Розроблено типові форми документів для різних типів порушень</a:t>
            </a:r>
          </a:p>
          <a:p>
            <a:endParaRPr lang="uk-UA" dirty="0">
              <a:latin typeface="Trebuchet MS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dirty="0" smtClean="0">
                <a:latin typeface="Trebuchet MS" pitchFamily="34" charset="0"/>
              </a:rPr>
              <a:t>50 справ ТВ на ТАК у 2019 (план) </a:t>
            </a:r>
            <a:r>
              <a:rPr lang="en-US" dirty="0" err="1" smtClean="0">
                <a:latin typeface="Trebuchet MS" pitchFamily="34" charset="0"/>
              </a:rPr>
              <a:t>vs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uk-UA" dirty="0" smtClean="0">
                <a:latin typeface="Trebuchet MS" pitchFamily="34" charset="0"/>
              </a:rPr>
              <a:t>10 справ у 2018</a:t>
            </a:r>
          </a:p>
          <a:p>
            <a:pPr marL="285750" indent="-285750">
              <a:buFont typeface="Wingdings" pitchFamily="2" charset="2"/>
              <a:buChar char="Ø"/>
            </a:pPr>
            <a:endParaRPr lang="uk-UA" dirty="0">
              <a:latin typeface="Trebuchet MS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dirty="0" smtClean="0">
                <a:latin typeface="Trebuchet MS" pitchFamily="34" charset="0"/>
              </a:rPr>
              <a:t>Розроблено Концепцію </a:t>
            </a:r>
            <a:r>
              <a:rPr lang="uk-UA" dirty="0">
                <a:latin typeface="Trebuchet MS" pitchFamily="34" charset="0"/>
              </a:rPr>
              <a:t>розвитку </a:t>
            </a:r>
            <a:r>
              <a:rPr lang="uk-UA" dirty="0" smtClean="0">
                <a:latin typeface="Trebuchet MS" pitchFamily="34" charset="0"/>
              </a:rPr>
              <a:t>конкуренції</a:t>
            </a:r>
          </a:p>
          <a:p>
            <a:pPr marL="285750" indent="-285750">
              <a:buFont typeface="Wingdings" pitchFamily="2" charset="2"/>
              <a:buChar char="Ø"/>
            </a:pPr>
            <a:endParaRPr lang="uk-UA" dirty="0">
              <a:latin typeface="Trebuchet MS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dirty="0">
                <a:latin typeface="Trebuchet MS" pitchFamily="34" charset="0"/>
              </a:rPr>
              <a:t>Розширення застосування економічного аналізу як доказу порушень </a:t>
            </a:r>
            <a:r>
              <a:rPr lang="uk-UA" dirty="0" smtClean="0">
                <a:latin typeface="Trebuchet MS" pitchFamily="34" charset="0"/>
              </a:rPr>
              <a:t>ЗЕК</a:t>
            </a:r>
          </a:p>
          <a:p>
            <a:pPr marL="285750" indent="-285750">
              <a:buFont typeface="Wingdings" pitchFamily="2" charset="2"/>
              <a:buChar char="Ø"/>
            </a:pPr>
            <a:endParaRPr lang="uk-UA" dirty="0">
              <a:latin typeface="Trebuchet MS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dirty="0" smtClean="0">
                <a:latin typeface="Trebuchet MS" pitchFamily="34" charset="0"/>
              </a:rPr>
              <a:t>Огляд судової практики</a:t>
            </a:r>
          </a:p>
        </p:txBody>
      </p:sp>
    </p:spTree>
    <p:extLst>
      <p:ext uri="{BB962C8B-B14F-4D97-AF65-F5344CB8AC3E}">
        <p14:creationId xmlns:p14="http://schemas.microsoft.com/office/powerpoint/2010/main" xmlns="" val="118240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/>
        </p:nvCxnSpPr>
        <p:spPr>
          <a:xfrm flipH="1">
            <a:off x="0" y="915988"/>
            <a:ext cx="9144000" cy="0"/>
          </a:xfrm>
          <a:prstGeom prst="line">
            <a:avLst/>
          </a:prstGeom>
          <a:ln w="412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-7938" y="973138"/>
            <a:ext cx="9144001" cy="0"/>
          </a:xfrm>
          <a:prstGeom prst="line">
            <a:avLst/>
          </a:prstGeom>
          <a:ln w="69850" cmpd="thickThin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8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68263"/>
            <a:ext cx="712788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 descr="Image result for Ð³ÐµÑÐ± ÑÐºÑÐ°ÑÐ½Ð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2183" y="68263"/>
            <a:ext cx="548585" cy="7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43682" y="133385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rebuchet MS" pitchFamily="34" charset="0"/>
              </a:rPr>
              <a:t>harder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BETTER</a:t>
            </a:r>
            <a:r>
              <a:rPr lang="en-US" b="1" dirty="0" smtClean="0">
                <a:latin typeface="Trebuchet MS" pitchFamily="34" charset="0"/>
              </a:rPr>
              <a:t> faster stronger</a:t>
            </a:r>
            <a:r>
              <a:rPr lang="uk-UA" b="1" dirty="0" smtClean="0">
                <a:latin typeface="Trebuchet MS" pitchFamily="34" charset="0"/>
              </a:rPr>
              <a:t>:</a:t>
            </a:r>
            <a:endParaRPr lang="en-US" b="1" dirty="0" smtClean="0">
              <a:latin typeface="Trebuchet MS" pitchFamily="34" charset="0"/>
            </a:endParaRPr>
          </a:p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Ефект</a:t>
            </a:r>
            <a:endParaRPr lang="uk-UA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>
            <a:off x="1021116" y="1350562"/>
            <a:ext cx="2088237" cy="3339400"/>
          </a:xfrm>
          <a:prstGeom prst="triangle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551948" y="2558384"/>
            <a:ext cx="936000" cy="936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95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483764" y="2408194"/>
            <a:ext cx="1251169" cy="123627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150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971596" y="2768231"/>
            <a:ext cx="511200" cy="5112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" name="TextBox 38"/>
          <p:cNvSpPr txBox="1"/>
          <p:nvPr/>
        </p:nvSpPr>
        <p:spPr>
          <a:xfrm>
            <a:off x="998423" y="2840242"/>
            <a:ext cx="50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52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TextBox 39"/>
          <p:cNvSpPr txBox="1"/>
          <p:nvPr/>
        </p:nvSpPr>
        <p:spPr>
          <a:xfrm>
            <a:off x="359530" y="1072768"/>
            <a:ext cx="34114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1600" b="1" dirty="0" smtClean="0">
                <a:latin typeface="Trebuchet MS" pitchFamily="34" charset="0"/>
              </a:rPr>
              <a:t>Економічний ефект відповідно до методології ОЕСР</a:t>
            </a:r>
            <a:r>
              <a:rPr lang="en-US" sz="1600" b="1" dirty="0" smtClean="0">
                <a:latin typeface="Trebuchet MS" pitchFamily="34" charset="0"/>
              </a:rPr>
              <a:t>, </a:t>
            </a:r>
            <a:r>
              <a:rPr lang="uk-UA" sz="1600" b="1" dirty="0" smtClean="0">
                <a:latin typeface="Trebuchet MS" pitchFamily="34" charset="0"/>
              </a:rPr>
              <a:t>млн</a:t>
            </a:r>
            <a:r>
              <a:rPr lang="en-US" sz="1600" b="1" dirty="0" smtClean="0">
                <a:latin typeface="Trebuchet MS" pitchFamily="34" charset="0"/>
              </a:rPr>
              <a:t> USD </a:t>
            </a:r>
            <a:endParaRPr lang="ru-RU" sz="1600" b="1" dirty="0">
              <a:latin typeface="Trebuchet MS" pitchFamily="34" charset="0"/>
            </a:endParaRPr>
          </a:p>
        </p:txBody>
      </p:sp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05" t="5612" r="13925" b="5715"/>
          <a:stretch/>
        </p:blipFill>
        <p:spPr bwMode="auto">
          <a:xfrm rot="5400000" flipH="1">
            <a:off x="6869958" y="2217662"/>
            <a:ext cx="2134280" cy="1618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42"/>
          <p:cNvSpPr txBox="1"/>
          <p:nvPr/>
        </p:nvSpPr>
        <p:spPr>
          <a:xfrm>
            <a:off x="6567622" y="1072767"/>
            <a:ext cx="2666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1600" b="1" dirty="0" smtClean="0">
                <a:latin typeface="Trebuchet MS" pitchFamily="34" charset="0"/>
              </a:rPr>
              <a:t>Отримано скарг щодо публічних закупівель</a:t>
            </a:r>
            <a:endParaRPr lang="ru-RU" sz="1600" b="1" dirty="0">
              <a:latin typeface="Trebuchet MS" pitchFamily="34" charset="0"/>
            </a:endParaRPr>
          </a:p>
        </p:txBody>
      </p:sp>
      <p:sp>
        <p:nvSpPr>
          <p:cNvPr id="21" name="TextBox 43"/>
          <p:cNvSpPr txBox="1"/>
          <p:nvPr/>
        </p:nvSpPr>
        <p:spPr>
          <a:xfrm>
            <a:off x="7160219" y="2980897"/>
            <a:ext cx="4822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solidFill>
                  <a:sysClr val="windowText" lastClr="000000"/>
                </a:solidFill>
                <a:latin typeface="Trebuchet MS" pitchFamily="34" charset="0"/>
              </a:rPr>
              <a:t>3067</a:t>
            </a:r>
            <a:endParaRPr lang="ru-RU" sz="1100" dirty="0">
              <a:solidFill>
                <a:sysClr val="windowText" lastClr="000000"/>
              </a:solidFill>
              <a:latin typeface="Trebuchet MS" pitchFamily="34" charset="0"/>
            </a:endParaRPr>
          </a:p>
        </p:txBody>
      </p:sp>
      <p:sp>
        <p:nvSpPr>
          <p:cNvPr id="22" name="TextBox 44"/>
          <p:cNvSpPr txBox="1"/>
          <p:nvPr/>
        </p:nvSpPr>
        <p:spPr>
          <a:xfrm>
            <a:off x="7695985" y="2361564"/>
            <a:ext cx="4822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solidFill>
                  <a:sysClr val="windowText" lastClr="000000"/>
                </a:solidFill>
                <a:latin typeface="Trebuchet MS" pitchFamily="34" charset="0"/>
              </a:rPr>
              <a:t>5706</a:t>
            </a:r>
            <a:endParaRPr lang="ru-RU" sz="1100" dirty="0">
              <a:solidFill>
                <a:sysClr val="windowText" lastClr="000000"/>
              </a:solidFill>
              <a:latin typeface="Trebuchet MS" pitchFamily="34" charset="0"/>
            </a:endParaRPr>
          </a:p>
        </p:txBody>
      </p:sp>
      <p:sp>
        <p:nvSpPr>
          <p:cNvPr id="23" name="TextBox 45"/>
          <p:cNvSpPr txBox="1"/>
          <p:nvPr/>
        </p:nvSpPr>
        <p:spPr>
          <a:xfrm>
            <a:off x="8231070" y="1829094"/>
            <a:ext cx="4822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solidFill>
                  <a:sysClr val="windowText" lastClr="000000"/>
                </a:solidFill>
                <a:latin typeface="Trebuchet MS" pitchFamily="34" charset="0"/>
              </a:rPr>
              <a:t>7786</a:t>
            </a:r>
            <a:endParaRPr lang="ru-RU" sz="1100" dirty="0">
              <a:solidFill>
                <a:sysClr val="windowText" lastClr="000000"/>
              </a:solidFill>
              <a:latin typeface="Trebuchet MS" pitchFamily="34" charset="0"/>
            </a:endParaRPr>
          </a:p>
        </p:txBody>
      </p:sp>
      <p:sp>
        <p:nvSpPr>
          <p:cNvPr id="24" name="TextBox 46"/>
          <p:cNvSpPr txBox="1"/>
          <p:nvPr/>
        </p:nvSpPr>
        <p:spPr>
          <a:xfrm>
            <a:off x="3903854" y="1590567"/>
            <a:ext cx="2327034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1400" dirty="0" smtClean="0">
                <a:solidFill>
                  <a:sysClr val="windowText" lastClr="000000"/>
                </a:solidFill>
                <a:latin typeface="Trebuchet MS" pitchFamily="34" charset="0"/>
              </a:rPr>
              <a:t>Дозволів на концентрацію</a:t>
            </a:r>
          </a:p>
          <a:p>
            <a:pPr algn="ctr"/>
            <a:r>
              <a:rPr lang="en-US" sz="1400" b="1" dirty="0" smtClean="0">
                <a:solidFill>
                  <a:sysClr val="windowText" lastClr="000000"/>
                </a:solidFill>
                <a:latin typeface="Trebuchet MS" pitchFamily="34" charset="0"/>
              </a:rPr>
              <a:t>441- 602 -453</a:t>
            </a:r>
            <a:r>
              <a:rPr lang="en-US" sz="1400" dirty="0" smtClean="0">
                <a:solidFill>
                  <a:sysClr val="windowText" lastClr="000000"/>
                </a:solidFill>
                <a:latin typeface="Trebuchet MS" pitchFamily="34" charset="0"/>
              </a:rPr>
              <a:t> </a:t>
            </a:r>
            <a:endParaRPr lang="ru-RU" sz="1400" dirty="0">
              <a:solidFill>
                <a:sysClr val="windowText" lastClr="000000"/>
              </a:solidFill>
              <a:latin typeface="Trebuchet MS" pitchFamily="34" charset="0"/>
            </a:endParaRPr>
          </a:p>
        </p:txBody>
      </p:sp>
      <p:sp>
        <p:nvSpPr>
          <p:cNvPr id="26" name="TextBox 49"/>
          <p:cNvSpPr txBox="1"/>
          <p:nvPr/>
        </p:nvSpPr>
        <p:spPr>
          <a:xfrm>
            <a:off x="4015797" y="3541558"/>
            <a:ext cx="2376262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1400" dirty="0" smtClean="0">
                <a:solidFill>
                  <a:sysClr val="windowText" lastClr="000000"/>
                </a:solidFill>
                <a:latin typeface="Trebuchet MS" pitchFamily="34" charset="0"/>
              </a:rPr>
              <a:t>Державна допомога з </a:t>
            </a:r>
            <a:r>
              <a:rPr lang="en-US" sz="1400" dirty="0" smtClean="0">
                <a:solidFill>
                  <a:sysClr val="windowText" lastClr="000000"/>
                </a:solidFill>
                <a:latin typeface="Trebuchet MS" pitchFamily="34" charset="0"/>
              </a:rPr>
              <a:t>08.2017: </a:t>
            </a:r>
            <a:r>
              <a:rPr lang="uk-UA" sz="1400" dirty="0" smtClean="0">
                <a:solidFill>
                  <a:sysClr val="windowText" lastClr="000000"/>
                </a:solidFill>
                <a:latin typeface="Trebuchet MS" pitchFamily="34" charset="0"/>
              </a:rPr>
              <a:t>отримано понад </a:t>
            </a:r>
            <a:r>
              <a:rPr lang="en-US" sz="1400" b="1" dirty="0" smtClean="0">
                <a:solidFill>
                  <a:sysClr val="windowText" lastClr="000000"/>
                </a:solidFill>
                <a:latin typeface="Trebuchet MS" pitchFamily="34" charset="0"/>
              </a:rPr>
              <a:t>1</a:t>
            </a:r>
            <a:r>
              <a:rPr lang="uk-UA" sz="1400" b="1" dirty="0" smtClean="0">
                <a:solidFill>
                  <a:sysClr val="windowText" lastClr="000000"/>
                </a:solidFill>
                <a:latin typeface="Trebuchet MS" pitchFamily="34" charset="0"/>
              </a:rPr>
              <a:t> </a:t>
            </a:r>
            <a:r>
              <a:rPr lang="en-US" sz="1400" b="1" dirty="0" smtClean="0">
                <a:solidFill>
                  <a:sysClr val="windowText" lastClr="000000"/>
                </a:solidFill>
                <a:latin typeface="Trebuchet MS" pitchFamily="34" charset="0"/>
              </a:rPr>
              <a:t>000</a:t>
            </a:r>
            <a:r>
              <a:rPr lang="en-US" sz="1400" dirty="0" smtClean="0">
                <a:solidFill>
                  <a:sysClr val="windowText" lastClr="000000"/>
                </a:solidFill>
                <a:latin typeface="Trebuchet MS" pitchFamily="34" charset="0"/>
              </a:rPr>
              <a:t> </a:t>
            </a:r>
            <a:r>
              <a:rPr lang="uk-UA" sz="1400" dirty="0" smtClean="0">
                <a:solidFill>
                  <a:sysClr val="windowText" lastClr="000000"/>
                </a:solidFill>
                <a:latin typeface="Trebuchet MS" pitchFamily="34" charset="0"/>
              </a:rPr>
              <a:t>нотифікацій</a:t>
            </a:r>
            <a:endParaRPr lang="ru-RU" sz="1400" dirty="0">
              <a:solidFill>
                <a:sysClr val="windowText" lastClr="000000"/>
              </a:solidFill>
              <a:latin typeface="Trebuchet MS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57644" y="4163812"/>
            <a:ext cx="241905" cy="18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8" name="TextBox 55"/>
          <p:cNvSpPr txBox="1"/>
          <p:nvPr/>
        </p:nvSpPr>
        <p:spPr>
          <a:xfrm>
            <a:off x="907941" y="4123007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ysClr val="windowText" lastClr="000000"/>
                </a:solidFill>
                <a:latin typeface="Trebuchet MS" pitchFamily="34" charset="0"/>
              </a:rPr>
              <a:t>2016</a:t>
            </a:r>
            <a:endParaRPr lang="ru-RU" sz="1200" dirty="0">
              <a:solidFill>
                <a:sysClr val="windowText" lastClr="000000"/>
              </a:solidFill>
              <a:latin typeface="Trebuchet MS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449732" y="4163812"/>
            <a:ext cx="241905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0" name="TextBox 57"/>
          <p:cNvSpPr txBox="1"/>
          <p:nvPr/>
        </p:nvSpPr>
        <p:spPr>
          <a:xfrm>
            <a:off x="1696509" y="41153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ysClr val="windowText" lastClr="000000"/>
                </a:solidFill>
                <a:latin typeface="Trebuchet MS" pitchFamily="34" charset="0"/>
              </a:rPr>
              <a:t>2017</a:t>
            </a:r>
            <a:endParaRPr lang="ru-RU" sz="1200" dirty="0">
              <a:solidFill>
                <a:sysClr val="windowText" lastClr="000000"/>
              </a:solidFill>
              <a:latin typeface="Trebuchet MS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241820" y="4163812"/>
            <a:ext cx="241905" cy="18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2" name="TextBox 59"/>
          <p:cNvSpPr txBox="1"/>
          <p:nvPr/>
        </p:nvSpPr>
        <p:spPr>
          <a:xfrm>
            <a:off x="2487948" y="41153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ysClr val="windowText" lastClr="000000"/>
                </a:solidFill>
                <a:latin typeface="Trebuchet MS" pitchFamily="34" charset="0"/>
              </a:rPr>
              <a:t>2018</a:t>
            </a:r>
            <a:endParaRPr lang="ru-RU" sz="1200" dirty="0">
              <a:solidFill>
                <a:sysClr val="windowText" lastClr="000000"/>
              </a:solidFill>
              <a:latin typeface="Trebuchet MS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6444208" y="1199701"/>
            <a:ext cx="0" cy="3604297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3904069" y="2979812"/>
            <a:ext cx="254013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904069" y="1161210"/>
            <a:ext cx="0" cy="3642788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6615095" y="4221567"/>
            <a:ext cx="241905" cy="18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8" name="TextBox 55"/>
          <p:cNvSpPr txBox="1"/>
          <p:nvPr/>
        </p:nvSpPr>
        <p:spPr>
          <a:xfrm>
            <a:off x="6865392" y="418076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ysClr val="windowText" lastClr="000000"/>
                </a:solidFill>
                <a:latin typeface="Trebuchet MS" pitchFamily="34" charset="0"/>
              </a:rPr>
              <a:t>2016</a:t>
            </a:r>
            <a:endParaRPr lang="ru-RU" sz="1200" dirty="0">
              <a:solidFill>
                <a:sysClr val="windowText" lastClr="000000"/>
              </a:solidFill>
              <a:latin typeface="Trebuchet MS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407183" y="4221567"/>
            <a:ext cx="241905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1" name="TextBox 57"/>
          <p:cNvSpPr txBox="1"/>
          <p:nvPr/>
        </p:nvSpPr>
        <p:spPr>
          <a:xfrm>
            <a:off x="7653960" y="4173067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ysClr val="windowText" lastClr="000000"/>
                </a:solidFill>
                <a:latin typeface="Trebuchet MS" pitchFamily="34" charset="0"/>
              </a:rPr>
              <a:t>2017</a:t>
            </a:r>
            <a:endParaRPr lang="ru-RU" sz="1200" dirty="0">
              <a:solidFill>
                <a:sysClr val="windowText" lastClr="000000"/>
              </a:solidFill>
              <a:latin typeface="Trebuchet MS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199271" y="4221567"/>
            <a:ext cx="241905" cy="18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3" name="TextBox 59"/>
          <p:cNvSpPr txBox="1"/>
          <p:nvPr/>
        </p:nvSpPr>
        <p:spPr>
          <a:xfrm>
            <a:off x="8450180" y="418076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ysClr val="windowText" lastClr="000000"/>
                </a:solidFill>
                <a:latin typeface="Trebuchet MS" pitchFamily="34" charset="0"/>
              </a:rPr>
              <a:t>2018</a:t>
            </a:r>
            <a:endParaRPr lang="ru-RU" sz="1200" dirty="0">
              <a:solidFill>
                <a:sysClr val="windowText" lastClr="000000"/>
              </a:solidFill>
              <a:latin typeface="Trebuchet MS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>
            <a:off x="0" y="4964113"/>
            <a:ext cx="9144000" cy="0"/>
          </a:xfrm>
          <a:prstGeom prst="line">
            <a:avLst/>
          </a:prstGeom>
          <a:ln w="412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9641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 flipH="1">
            <a:off x="0" y="4964113"/>
            <a:ext cx="9144000" cy="0"/>
          </a:xfrm>
          <a:prstGeom prst="line">
            <a:avLst/>
          </a:prstGeom>
          <a:ln w="412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0" y="915988"/>
            <a:ext cx="9144000" cy="0"/>
          </a:xfrm>
          <a:prstGeom prst="line">
            <a:avLst/>
          </a:prstGeom>
          <a:ln w="412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-7938" y="973138"/>
            <a:ext cx="9144001" cy="0"/>
          </a:xfrm>
          <a:prstGeom prst="line">
            <a:avLst/>
          </a:prstGeom>
          <a:ln w="69850" cmpd="thickThin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8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68263"/>
            <a:ext cx="712788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 descr="Image result for Ð³ÐµÑÐ± ÑÐºÑÐ°ÑÐ½Ð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2183" y="68263"/>
            <a:ext cx="548585" cy="7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143682" y="133385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rebuchet MS" pitchFamily="34" charset="0"/>
              </a:rPr>
              <a:t>harder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BETTER</a:t>
            </a:r>
            <a:r>
              <a:rPr lang="en-US" b="1" dirty="0" smtClean="0">
                <a:latin typeface="Trebuchet MS" pitchFamily="34" charset="0"/>
              </a:rPr>
              <a:t> faster stronger</a:t>
            </a:r>
            <a:r>
              <a:rPr lang="uk-UA" b="1" dirty="0" smtClean="0">
                <a:latin typeface="Trebuchet MS" pitchFamily="34" charset="0"/>
              </a:rPr>
              <a:t>:</a:t>
            </a:r>
            <a:endParaRPr lang="en-US" b="1" dirty="0" smtClean="0">
              <a:latin typeface="Trebuchet MS" pitchFamily="34" charset="0"/>
            </a:endParaRPr>
          </a:p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Правозастосування</a:t>
            </a:r>
            <a:endParaRPr lang="uk-UA" dirty="0"/>
          </a:p>
        </p:txBody>
      </p:sp>
      <p:sp>
        <p:nvSpPr>
          <p:cNvPr id="2" name="TextBox 1"/>
          <p:cNvSpPr txBox="1"/>
          <p:nvPr/>
        </p:nvSpPr>
        <p:spPr>
          <a:xfrm>
            <a:off x="963223" y="1131590"/>
            <a:ext cx="720167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uk-UA" sz="1400" dirty="0">
                <a:latin typeface="Trebuchet MS" pitchFamily="34" charset="0"/>
              </a:rPr>
              <a:t>Закріплено підхід до змов на торгах як до порушення, що не потребує доведення впливу на конкуренцію (</a:t>
            </a:r>
            <a:r>
              <a:rPr lang="en-US" sz="1400" dirty="0">
                <a:latin typeface="Trebuchet MS" pitchFamily="34" charset="0"/>
              </a:rPr>
              <a:t>infringement by object)</a:t>
            </a:r>
          </a:p>
          <a:p>
            <a:endParaRPr lang="uk-UA" sz="1400" dirty="0" smtClean="0">
              <a:latin typeface="Trebuchet MS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sz="1400" dirty="0" smtClean="0">
                <a:latin typeface="Trebuchet MS" pitchFamily="34" charset="0"/>
              </a:rPr>
              <a:t>Економічний </a:t>
            </a:r>
            <a:r>
              <a:rPr lang="uk-UA" sz="1400" dirty="0">
                <a:latin typeface="Trebuchet MS" pitchFamily="34" charset="0"/>
              </a:rPr>
              <a:t>аналіз як допустимий непрямий доказ:</a:t>
            </a:r>
          </a:p>
          <a:p>
            <a:r>
              <a:rPr lang="uk-UA" sz="1400" dirty="0" smtClean="0">
                <a:latin typeface="Trebuchet MS" pitchFamily="34" charset="0"/>
              </a:rPr>
              <a:t>	- кореляційний </a:t>
            </a:r>
            <a:r>
              <a:rPr lang="uk-UA" sz="1400" dirty="0">
                <a:latin typeface="Trebuchet MS" pitchFamily="34" charset="0"/>
              </a:rPr>
              <a:t>аналіз (схожість дій)</a:t>
            </a:r>
          </a:p>
          <a:p>
            <a:r>
              <a:rPr lang="uk-UA" sz="1400" dirty="0" smtClean="0">
                <a:latin typeface="Trebuchet MS" pitchFamily="34" charset="0"/>
              </a:rPr>
              <a:t>	- використання </a:t>
            </a:r>
            <a:r>
              <a:rPr lang="en-US" sz="1400" dirty="0">
                <a:latin typeface="Trebuchet MS" pitchFamily="34" charset="0"/>
              </a:rPr>
              <a:t>big data </a:t>
            </a:r>
            <a:r>
              <a:rPr lang="uk-UA" sz="1400" dirty="0">
                <a:latin typeface="Trebuchet MS" pitchFamily="34" charset="0"/>
              </a:rPr>
              <a:t>при розслідуванні змов на торгах</a:t>
            </a:r>
          </a:p>
          <a:p>
            <a:endParaRPr lang="uk-UA" sz="1400" dirty="0" smtClean="0">
              <a:latin typeface="Trebuchet MS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sz="1400" dirty="0" smtClean="0">
                <a:latin typeface="Trebuchet MS" pitchFamily="34" charset="0"/>
              </a:rPr>
              <a:t>Відповідальність </a:t>
            </a:r>
            <a:r>
              <a:rPr lang="uk-UA" sz="1400" dirty="0">
                <a:latin typeface="Trebuchet MS" pitchFamily="34" charset="0"/>
              </a:rPr>
              <a:t>за порушення:</a:t>
            </a:r>
          </a:p>
          <a:p>
            <a:r>
              <a:rPr lang="uk-UA" sz="1400" dirty="0" smtClean="0">
                <a:latin typeface="Trebuchet MS" pitchFamily="34" charset="0"/>
              </a:rPr>
              <a:t>	- група </a:t>
            </a:r>
            <a:r>
              <a:rPr lang="uk-UA" sz="1400" dirty="0">
                <a:latin typeface="Trebuchet MS" pitchFamily="34" charset="0"/>
              </a:rPr>
              <a:t>компаній (концентрації без дозволу; ЗМС)</a:t>
            </a:r>
          </a:p>
          <a:p>
            <a:r>
              <a:rPr lang="uk-UA" sz="1400" dirty="0" smtClean="0">
                <a:latin typeface="Trebuchet MS" pitchFamily="34" charset="0"/>
              </a:rPr>
              <a:t>	- кінцевий </a:t>
            </a:r>
            <a:r>
              <a:rPr lang="uk-UA" sz="1400" dirty="0" err="1">
                <a:latin typeface="Trebuchet MS" pitchFamily="34" charset="0"/>
              </a:rPr>
              <a:t>бенефіціар</a:t>
            </a:r>
            <a:r>
              <a:rPr lang="uk-UA" sz="1400" dirty="0">
                <a:latin typeface="Trebuchet MS" pitchFamily="34" charset="0"/>
              </a:rPr>
              <a:t> (фактичний контролер)</a:t>
            </a:r>
          </a:p>
          <a:p>
            <a:endParaRPr lang="uk-UA" sz="1400" dirty="0" smtClean="0">
              <a:latin typeface="Trebuchet MS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sz="1400" dirty="0" smtClean="0">
                <a:latin typeface="Trebuchet MS" pitchFamily="34" charset="0"/>
              </a:rPr>
              <a:t>Недобросовісна </a:t>
            </a:r>
            <a:r>
              <a:rPr lang="uk-UA" sz="1400" dirty="0">
                <a:latin typeface="Trebuchet MS" pitchFamily="34" charset="0"/>
              </a:rPr>
              <a:t>конкуренція: </a:t>
            </a:r>
          </a:p>
          <a:p>
            <a:r>
              <a:rPr lang="uk-UA" sz="1400" dirty="0" smtClean="0">
                <a:latin typeface="Trebuchet MS" pitchFamily="34" charset="0"/>
              </a:rPr>
              <a:t>	- прийняття </a:t>
            </a:r>
            <a:r>
              <a:rPr lang="uk-UA" sz="1400" dirty="0">
                <a:latin typeface="Trebuchet MS" pitchFamily="34" charset="0"/>
              </a:rPr>
              <a:t>попередніх рішення (</a:t>
            </a:r>
            <a:r>
              <a:rPr lang="en-US" sz="1400" dirty="0">
                <a:latin typeface="Trebuchet MS" pitchFamily="34" charset="0"/>
              </a:rPr>
              <a:t>interim measure)</a:t>
            </a:r>
          </a:p>
          <a:p>
            <a:r>
              <a:rPr lang="uk-UA" sz="1400" dirty="0" smtClean="0">
                <a:latin typeface="Trebuchet MS" pitchFamily="34" charset="0"/>
              </a:rPr>
              <a:t>	- відповідальність </a:t>
            </a:r>
            <a:r>
              <a:rPr lang="uk-UA" sz="1400" dirty="0">
                <a:latin typeface="Trebuchet MS" pitchFamily="34" charset="0"/>
              </a:rPr>
              <a:t>за патентний </a:t>
            </a:r>
            <a:r>
              <a:rPr lang="uk-UA" sz="1400" dirty="0" err="1">
                <a:latin typeface="Trebuchet MS" pitchFamily="34" charset="0"/>
              </a:rPr>
              <a:t>тролінг</a:t>
            </a:r>
            <a:endParaRPr lang="uk-UA" sz="1400" dirty="0">
              <a:latin typeface="Trebuchet MS" pitchFamily="34" charset="0"/>
            </a:endParaRPr>
          </a:p>
          <a:p>
            <a:r>
              <a:rPr lang="uk-UA" sz="1400" dirty="0" smtClean="0">
                <a:latin typeface="Trebuchet MS" pitchFamily="34" charset="0"/>
              </a:rPr>
              <a:t>	- неправомірне </a:t>
            </a:r>
            <a:r>
              <a:rPr lang="uk-UA" sz="1400" dirty="0">
                <a:latin typeface="Trebuchet MS" pitchFamily="34" charset="0"/>
              </a:rPr>
              <a:t>використання комерційної таємниці</a:t>
            </a:r>
          </a:p>
          <a:p>
            <a:endParaRPr lang="uk-UA" sz="1400" dirty="0" smtClean="0">
              <a:latin typeface="Trebuchet MS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sz="1400" dirty="0" smtClean="0">
                <a:latin typeface="Trebuchet MS" pitchFamily="34" charset="0"/>
              </a:rPr>
              <a:t>Зміна </a:t>
            </a:r>
            <a:r>
              <a:rPr lang="uk-UA" sz="1400" dirty="0">
                <a:latin typeface="Trebuchet MS" pitchFamily="34" charset="0"/>
              </a:rPr>
              <a:t>Комітетом розмірів накладених ТВ штрафів в порядку перевірки рішень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7379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 flipH="1">
            <a:off x="0" y="4964113"/>
            <a:ext cx="9144000" cy="0"/>
          </a:xfrm>
          <a:prstGeom prst="line">
            <a:avLst/>
          </a:prstGeom>
          <a:ln w="412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0" y="915988"/>
            <a:ext cx="9144000" cy="0"/>
          </a:xfrm>
          <a:prstGeom prst="line">
            <a:avLst/>
          </a:prstGeom>
          <a:ln w="412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-7938" y="973138"/>
            <a:ext cx="9144001" cy="0"/>
          </a:xfrm>
          <a:prstGeom prst="line">
            <a:avLst/>
          </a:prstGeom>
          <a:ln w="69850" cmpd="thickThin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8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68263"/>
            <a:ext cx="712788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 descr="Image result for Ð³ÐµÑÐ± ÑÐºÑÐ°ÑÐ½Ð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2183" y="68263"/>
            <a:ext cx="548585" cy="7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43682" y="133385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rebuchet MS" pitchFamily="34" charset="0"/>
              </a:rPr>
              <a:t>harder better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FASTER</a:t>
            </a:r>
            <a:r>
              <a:rPr lang="en-US" b="1" dirty="0" smtClean="0">
                <a:latin typeface="Trebuchet MS" pitchFamily="34" charset="0"/>
              </a:rPr>
              <a:t> stronger</a:t>
            </a:r>
            <a:r>
              <a:rPr lang="uk-UA" b="1" dirty="0" smtClean="0">
                <a:latin typeface="Trebuchet MS" pitchFamily="34" charset="0"/>
              </a:rPr>
              <a:t>:</a:t>
            </a:r>
            <a:endParaRPr lang="en-US" b="1" dirty="0" smtClean="0">
              <a:latin typeface="Trebuchet MS" pitchFamily="34" charset="0"/>
            </a:endParaRPr>
          </a:p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Людський потенціал</a:t>
            </a: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593788"/>
            <a:ext cx="79908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uk-UA" dirty="0" smtClean="0">
                <a:latin typeface="Trebuchet MS" pitchFamily="34" charset="0"/>
              </a:rPr>
              <a:t>Встановлення стратегічних цілей, оперативних завдань та відповідальності по кожному структурному підрозділу</a:t>
            </a:r>
          </a:p>
          <a:p>
            <a:r>
              <a:rPr lang="uk-UA" dirty="0" smtClean="0">
                <a:latin typeface="Trebuchet MS" pitchFamily="34" charset="0"/>
              </a:rPr>
              <a:t>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uk-UA" dirty="0" smtClean="0">
                <a:latin typeface="Trebuchet MS" pitchFamily="34" charset="0"/>
              </a:rPr>
              <a:t>Цілісний підхід до розвитку персоналу (стратегія)</a:t>
            </a:r>
          </a:p>
          <a:p>
            <a:pPr marL="285750" indent="-285750">
              <a:buFont typeface="Wingdings" pitchFamily="2" charset="2"/>
              <a:buChar char="Ø"/>
            </a:pPr>
            <a:endParaRPr lang="uk-UA" dirty="0">
              <a:latin typeface="Trebuchet MS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dirty="0" smtClean="0">
                <a:latin typeface="Trebuchet MS" pitchFamily="34" charset="0"/>
              </a:rPr>
              <a:t>Оцінювання і базове навчання іноземними партнерами</a:t>
            </a:r>
          </a:p>
          <a:p>
            <a:pPr marL="285750" indent="-285750">
              <a:buFont typeface="Wingdings" pitchFamily="2" charset="2"/>
              <a:buChar char="Ø"/>
            </a:pPr>
            <a:endParaRPr lang="uk-UA" dirty="0" smtClean="0">
              <a:latin typeface="Trebuchet MS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dirty="0" err="1" smtClean="0">
                <a:latin typeface="Trebuchet MS" pitchFamily="34" charset="0"/>
              </a:rPr>
              <a:t>Майстеркласи</a:t>
            </a:r>
            <a:r>
              <a:rPr lang="uk-UA" dirty="0" smtClean="0">
                <a:latin typeface="Trebuchet MS" pitchFamily="34" charset="0"/>
              </a:rPr>
              <a:t> з підвищення фахового рівня</a:t>
            </a:r>
          </a:p>
          <a:p>
            <a:pPr marL="285750" indent="-285750">
              <a:buFont typeface="Wingdings" pitchFamily="2" charset="2"/>
              <a:buChar char="Ø"/>
            </a:pPr>
            <a:endParaRPr lang="uk-UA" dirty="0">
              <a:latin typeface="Trebuchet MS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dirty="0" smtClean="0">
                <a:latin typeface="Trebuchet MS" pitchFamily="34" charset="0"/>
              </a:rPr>
              <a:t>Співпраця із науковцями</a:t>
            </a:r>
          </a:p>
        </p:txBody>
      </p:sp>
    </p:spTree>
    <p:extLst>
      <p:ext uri="{BB962C8B-B14F-4D97-AF65-F5344CB8AC3E}">
        <p14:creationId xmlns:p14="http://schemas.microsoft.com/office/powerpoint/2010/main" xmlns="" val="37379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 flipH="1">
            <a:off x="0" y="4964113"/>
            <a:ext cx="9144000" cy="0"/>
          </a:xfrm>
          <a:prstGeom prst="line">
            <a:avLst/>
          </a:prstGeom>
          <a:ln w="412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0" y="915988"/>
            <a:ext cx="9144000" cy="0"/>
          </a:xfrm>
          <a:prstGeom prst="line">
            <a:avLst/>
          </a:prstGeom>
          <a:ln w="412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-7938" y="973138"/>
            <a:ext cx="9144001" cy="0"/>
          </a:xfrm>
          <a:prstGeom prst="line">
            <a:avLst/>
          </a:prstGeom>
          <a:ln w="69850" cmpd="thickThin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8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68263"/>
            <a:ext cx="712788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 descr="Image result for Ð³ÐµÑÐ± ÑÐºÑÐ°ÑÐ½Ð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2183" y="68263"/>
            <a:ext cx="548585" cy="7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43682" y="133385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rebuchet MS" pitchFamily="34" charset="0"/>
              </a:rPr>
              <a:t>harder better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FASTER</a:t>
            </a:r>
            <a:r>
              <a:rPr lang="en-US" b="1" dirty="0" smtClean="0">
                <a:latin typeface="Trebuchet MS" pitchFamily="34" charset="0"/>
              </a:rPr>
              <a:t> stronger</a:t>
            </a:r>
            <a:r>
              <a:rPr lang="uk-UA" b="1" dirty="0" smtClean="0">
                <a:latin typeface="Trebuchet MS" pitchFamily="34" charset="0"/>
              </a:rPr>
              <a:t>:</a:t>
            </a:r>
            <a:endParaRPr lang="en-US" b="1" dirty="0" smtClean="0">
              <a:latin typeface="Trebuchet MS" pitchFamily="34" charset="0"/>
            </a:endParaRPr>
          </a:p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Внутрішня реформа</a:t>
            </a: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958789" y="1213396"/>
            <a:ext cx="72105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uk-UA" dirty="0" smtClean="0">
                <a:latin typeface="Trebuchet MS" pitchFamily="34" charset="0"/>
              </a:rPr>
              <a:t>Реформа апарату (факт):</a:t>
            </a:r>
          </a:p>
          <a:p>
            <a:pPr marL="742950" lvl="1" indent="-285750">
              <a:buFontTx/>
              <a:buChar char="-"/>
            </a:pPr>
            <a:r>
              <a:rPr lang="uk-UA" dirty="0" smtClean="0">
                <a:latin typeface="Trebuchet MS" pitchFamily="34" charset="0"/>
              </a:rPr>
              <a:t>Посилення функції розслідування</a:t>
            </a:r>
          </a:p>
          <a:p>
            <a:pPr marL="742950" lvl="1" indent="-285750">
              <a:buFontTx/>
              <a:buChar char="-"/>
            </a:pPr>
            <a:r>
              <a:rPr lang="uk-UA" dirty="0" smtClean="0">
                <a:latin typeface="Trebuchet MS" pitchFamily="34" charset="0"/>
              </a:rPr>
              <a:t>Розформовано окремий департамент концентрацій, відділи перейшли до «ринків»</a:t>
            </a:r>
          </a:p>
          <a:p>
            <a:pPr marL="742950" lvl="1" indent="-285750">
              <a:buFontTx/>
              <a:buChar char="-"/>
            </a:pPr>
            <a:r>
              <a:rPr lang="uk-UA" dirty="0" smtClean="0">
                <a:latin typeface="Trebuchet MS" pitchFamily="34" charset="0"/>
              </a:rPr>
              <a:t>Створено Управління комунікацій та міжнародних зв’язків</a:t>
            </a:r>
          </a:p>
          <a:p>
            <a:pPr marL="742950" lvl="1" indent="-285750">
              <a:buFontTx/>
              <a:buChar char="-"/>
            </a:pPr>
            <a:r>
              <a:rPr lang="uk-UA" dirty="0" smtClean="0">
                <a:latin typeface="Trebuchet MS" pitchFamily="34" charset="0"/>
              </a:rPr>
              <a:t>В планах – збільшення штату органу оскарження</a:t>
            </a:r>
          </a:p>
          <a:p>
            <a:pPr marL="285750" indent="-285750">
              <a:buFontTx/>
              <a:buChar char="-"/>
            </a:pPr>
            <a:endParaRPr lang="uk-UA" dirty="0" smtClean="0">
              <a:latin typeface="Trebuchet MS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uk-UA" dirty="0" smtClean="0">
                <a:latin typeface="Trebuchet MS" pitchFamily="34" charset="0"/>
              </a:rPr>
              <a:t>Реформа </a:t>
            </a:r>
            <a:r>
              <a:rPr lang="uk-UA" dirty="0" err="1" smtClean="0">
                <a:latin typeface="Trebuchet MS" pitchFamily="34" charset="0"/>
              </a:rPr>
              <a:t>тервідділень</a:t>
            </a:r>
            <a:r>
              <a:rPr lang="uk-UA" dirty="0" smtClean="0">
                <a:latin typeface="Trebuchet MS" pitchFamily="34" charset="0"/>
              </a:rPr>
              <a:t> (план):</a:t>
            </a:r>
          </a:p>
          <a:p>
            <a:pPr marL="742950" lvl="1" indent="-285750">
              <a:buFontTx/>
              <a:buChar char="-"/>
            </a:pPr>
            <a:r>
              <a:rPr lang="uk-UA" dirty="0" smtClean="0">
                <a:latin typeface="Trebuchet MS" pitchFamily="34" charset="0"/>
              </a:rPr>
              <a:t>Скорочення їх кількості</a:t>
            </a:r>
          </a:p>
          <a:p>
            <a:pPr marL="742950" lvl="1" indent="-285750">
              <a:buFontTx/>
              <a:buChar char="-"/>
            </a:pPr>
            <a:r>
              <a:rPr lang="uk-UA" dirty="0" smtClean="0">
                <a:latin typeface="Trebuchet MS" pitchFamily="34" charset="0"/>
              </a:rPr>
              <a:t>Скорочення </a:t>
            </a:r>
            <a:r>
              <a:rPr lang="uk-UA" dirty="0" err="1" smtClean="0">
                <a:latin typeface="Trebuchet MS" pitchFamily="34" charset="0"/>
              </a:rPr>
              <a:t>адмінвидатків</a:t>
            </a:r>
            <a:endParaRPr lang="uk-UA" dirty="0" smtClean="0">
              <a:latin typeface="Trebuchet MS" pitchFamily="34" charset="0"/>
            </a:endParaRPr>
          </a:p>
          <a:p>
            <a:pPr marL="742950" lvl="1" indent="-285750">
              <a:buFontTx/>
              <a:buChar char="-"/>
            </a:pPr>
            <a:r>
              <a:rPr lang="uk-UA" dirty="0" smtClean="0">
                <a:latin typeface="Trebuchet MS" pitchFamily="34" charset="0"/>
              </a:rPr>
              <a:t>Акцент – на фахівцях і результатах</a:t>
            </a:r>
          </a:p>
          <a:p>
            <a:pPr marL="742950" lvl="1" indent="-285750">
              <a:buFontTx/>
              <a:buChar char="-"/>
            </a:pPr>
            <a:r>
              <a:rPr lang="uk-UA" dirty="0" smtClean="0">
                <a:latin typeface="Trebuchet MS" pitchFamily="34" charset="0"/>
              </a:rPr>
              <a:t>Уніфікація практики</a:t>
            </a:r>
            <a:endParaRPr lang="uk-UA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316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22770</TotalTime>
  <Words>659</Words>
  <Application>Microsoft Office PowerPoint</Application>
  <PresentationFormat>Экран (16:9)</PresentationFormat>
  <Paragraphs>163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ДЯКУЮ    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Ткачук Олексій Валерійович</dc:creator>
  <cp:lastModifiedBy>Vshpachuk</cp:lastModifiedBy>
  <cp:revision>1068</cp:revision>
  <cp:lastPrinted>2018-09-26T15:09:29Z</cp:lastPrinted>
  <dcterms:created xsi:type="dcterms:W3CDTF">2017-07-26T09:33:25Z</dcterms:created>
  <dcterms:modified xsi:type="dcterms:W3CDTF">2019-05-29T06:05:07Z</dcterms:modified>
</cp:coreProperties>
</file>