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</p:sldMasterIdLst>
  <p:notesMasterIdLst>
    <p:notesMasterId r:id="rId23"/>
  </p:notesMasterIdLst>
  <p:sldIdLst>
    <p:sldId id="256" r:id="rId2"/>
    <p:sldId id="258" r:id="rId3"/>
    <p:sldId id="286" r:id="rId4"/>
    <p:sldId id="262" r:id="rId5"/>
    <p:sldId id="260" r:id="rId6"/>
    <p:sldId id="277" r:id="rId7"/>
    <p:sldId id="295" r:id="rId8"/>
    <p:sldId id="287" r:id="rId9"/>
    <p:sldId id="267" r:id="rId10"/>
    <p:sldId id="293" r:id="rId11"/>
    <p:sldId id="288" r:id="rId12"/>
    <p:sldId id="289" r:id="rId13"/>
    <p:sldId id="294" r:id="rId14"/>
    <p:sldId id="270" r:id="rId15"/>
    <p:sldId id="273" r:id="rId16"/>
    <p:sldId id="296" r:id="rId17"/>
    <p:sldId id="291" r:id="rId18"/>
    <p:sldId id="290" r:id="rId19"/>
    <p:sldId id="292" r:id="rId20"/>
    <p:sldId id="275" r:id="rId21"/>
    <p:sldId id="281" r:id="rId22"/>
  </p:sldIdLst>
  <p:sldSz cx="9144000" cy="5143500" type="screen16x9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Muli" charset="0"/>
      <p:regular r:id="rId28"/>
      <p:bold r:id="rId29"/>
      <p:italic r:id="rId30"/>
      <p:boldItalic r:id="rId31"/>
    </p:embeddedFont>
    <p:embeddedFont>
      <p:font typeface="Georgia" pitchFamily="18" charset="0"/>
      <p:regular r:id="rId32"/>
      <p:bold r:id="rId33"/>
      <p:italic r:id="rId34"/>
      <p:boldItalic r:id="rId35"/>
    </p:embeddedFont>
    <p:embeddedFont>
      <p:font typeface="Varela Round" charset="-79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940C787-228C-49A5-9D54-5BF65D3C0C20}">
  <a:tblStyle styleId="{8940C787-228C-49A5-9D54-5BF65D3C0C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2" autoAdjust="0"/>
  </p:normalViewPr>
  <p:slideViewPr>
    <p:cSldViewPr>
      <p:cViewPr>
        <p:scale>
          <a:sx n="84" d="100"/>
          <a:sy n="84" d="100"/>
        </p:scale>
        <p:origin x="-744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1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64331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2281b2f5_15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2281b2f5_15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2281b2f5_15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d2281b2f5_15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50" y="1790100"/>
            <a:ext cx="9144000" cy="15633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3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5128375" y="302375"/>
            <a:ext cx="34932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5128482" y="1509475"/>
            <a:ext cx="34932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2902775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4915914" y="1538525"/>
            <a:ext cx="1914900" cy="3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➜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6929053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1190100" y="4470400"/>
            <a:ext cx="6763800" cy="6732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4297650" y="4934650"/>
            <a:ext cx="548700" cy="2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slidemodel.co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gif"/><Relationship Id="rId4" Type="http://schemas.openxmlformats.org/officeDocument/2006/relationships/hyperlink" Target="http://www.tetyanarudenko.com.u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ProZrr</a:t>
            </a:r>
            <a:r>
              <a:rPr lang="ru-RU" dirty="0" err="1" smtClean="0"/>
              <a:t>ачный</a:t>
            </a:r>
            <a:r>
              <a:rPr lang="uk-UA" dirty="0" smtClean="0"/>
              <a:t> мир закупок. </a:t>
            </a:r>
            <a:br>
              <a:rPr lang="uk-UA" dirty="0" smtClean="0"/>
            </a:br>
            <a:r>
              <a:rPr lang="uk-UA" dirty="0" err="1" smtClean="0"/>
              <a:t>Достижения</a:t>
            </a:r>
            <a:r>
              <a:rPr lang="uk-UA" dirty="0" smtClean="0"/>
              <a:t>, </a:t>
            </a:r>
            <a:r>
              <a:rPr lang="uk-UA" dirty="0" err="1" smtClean="0"/>
              <a:t>проблемы</a:t>
            </a:r>
            <a:r>
              <a:rPr lang="uk-UA" dirty="0" smtClean="0"/>
              <a:t> и </a:t>
            </a:r>
            <a:r>
              <a:rPr lang="uk-UA" dirty="0" err="1" smtClean="0"/>
              <a:t>перспективы</a:t>
            </a:r>
            <a:r>
              <a:rPr lang="uk-UA" dirty="0" smtClean="0"/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9" descr="DeathToStock7.jpg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64571" y="-45258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9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179512" y="483518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Тендерная документация не должна включать в себя условия, которые являются дискриминационными</a:t>
            </a:r>
          </a:p>
        </p:txBody>
      </p:sp>
      <p:sp>
        <p:nvSpPr>
          <p:cNvPr id="7" name="Google Shape;198;p32"/>
          <p:cNvSpPr txBox="1">
            <a:spLocks/>
          </p:cNvSpPr>
          <p:nvPr/>
        </p:nvSpPr>
        <p:spPr>
          <a:xfrm>
            <a:off x="178903" y="1154984"/>
            <a:ext cx="8338054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itchFamily="2" charset="2"/>
              <a:buChar char="v"/>
            </a:pPr>
            <a:r>
              <a:rPr lang="ru-RU" sz="1600" b="1" dirty="0">
                <a:solidFill>
                  <a:srgbClr val="00B2FF"/>
                </a:solidFill>
                <a:latin typeface="+mn-lt"/>
                <a:ea typeface="Muli"/>
                <a:cs typeface="Muli"/>
                <a:sym typeface="Muli"/>
              </a:rPr>
              <a:t>гарантийное письмо от производителя («зло» закупок)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b="1" dirty="0">
                <a:solidFill>
                  <a:srgbClr val="00B2FF"/>
                </a:solidFill>
                <a:latin typeface="+mn-lt"/>
                <a:ea typeface="Muli"/>
                <a:cs typeface="Muli"/>
                <a:sym typeface="Muli"/>
              </a:rPr>
              <a:t>избыточные требования к поставщику (опыт выполнения аналогичных договоров (либо выполнение в конкретный период), опыт работы с конкретными заказчиками (например, бюджетными организациями), требования к объёму либо стоимости аналогичного </a:t>
            </a:r>
            <a:r>
              <a:rPr lang="ru-RU" sz="1600" b="1" dirty="0" smtClean="0">
                <a:solidFill>
                  <a:srgbClr val="00B2FF"/>
                </a:solidFill>
                <a:latin typeface="+mn-lt"/>
                <a:ea typeface="Muli"/>
                <a:cs typeface="Muli"/>
                <a:sym typeface="Muli"/>
              </a:rPr>
              <a:t>договора</a:t>
            </a:r>
            <a:r>
              <a:rPr lang="en-US" sz="1600" b="1" dirty="0" smtClean="0">
                <a:solidFill>
                  <a:srgbClr val="00B2FF"/>
                </a:solidFill>
                <a:latin typeface="+mn-lt"/>
                <a:ea typeface="Muli"/>
                <a:cs typeface="Muli"/>
                <a:sym typeface="Muli"/>
              </a:rPr>
              <a:t>)</a:t>
            </a:r>
            <a:r>
              <a:rPr lang="ru-RU" sz="1600" b="1" dirty="0" smtClean="0">
                <a:solidFill>
                  <a:srgbClr val="00B2FF"/>
                </a:solidFill>
                <a:latin typeface="+mn-lt"/>
                <a:ea typeface="Muli"/>
                <a:cs typeface="Muli"/>
                <a:sym typeface="Muli"/>
              </a:rPr>
              <a:t> </a:t>
            </a:r>
            <a:endParaRPr lang="ru-RU" sz="1600" b="1" dirty="0">
              <a:solidFill>
                <a:srgbClr val="00B2FF"/>
              </a:solidFill>
              <a:latin typeface="+mn-lt"/>
              <a:ea typeface="Muli"/>
              <a:cs typeface="Muli"/>
              <a:sym typeface="Muli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b="1" dirty="0">
                <a:solidFill>
                  <a:srgbClr val="00B2FF"/>
                </a:solidFill>
                <a:latin typeface="+mn-lt"/>
                <a:ea typeface="Muli"/>
                <a:cs typeface="Muli"/>
                <a:sym typeface="Muli"/>
              </a:rPr>
              <a:t>расстояние до объекта не больше * </a:t>
            </a:r>
            <a:r>
              <a:rPr lang="ru-RU" sz="1600" b="1" dirty="0" smtClean="0">
                <a:solidFill>
                  <a:srgbClr val="00B2FF"/>
                </a:solidFill>
                <a:latin typeface="+mn-lt"/>
                <a:ea typeface="Muli"/>
                <a:cs typeface="Muli"/>
                <a:sym typeface="Muli"/>
              </a:rPr>
              <a:t>км</a:t>
            </a:r>
            <a:endParaRPr lang="ru-RU" sz="1600" b="1" dirty="0">
              <a:solidFill>
                <a:srgbClr val="00B2FF"/>
              </a:solidFill>
              <a:latin typeface="+mn-lt"/>
              <a:ea typeface="Muli"/>
              <a:cs typeface="Muli"/>
              <a:sym typeface="Muli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b="1" dirty="0">
                <a:solidFill>
                  <a:srgbClr val="00B2FF"/>
                </a:solidFill>
                <a:latin typeface="+mn-lt"/>
                <a:ea typeface="Muli"/>
                <a:cs typeface="Muli"/>
                <a:sym typeface="Muli"/>
              </a:rPr>
              <a:t>машины/механизмы непременно собственные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b="1" dirty="0">
                <a:solidFill>
                  <a:srgbClr val="00B2FF"/>
                </a:solidFill>
                <a:latin typeface="+mn-lt"/>
                <a:ea typeface="Muli"/>
                <a:cs typeface="Muli"/>
                <a:sym typeface="Muli"/>
              </a:rPr>
              <a:t>сроки поставки – час, день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1600" b="1" dirty="0" smtClean="0">
                <a:solidFill>
                  <a:srgbClr val="00B2FF"/>
                </a:solidFill>
                <a:latin typeface="+mn-lt"/>
                <a:ea typeface="Muli"/>
                <a:cs typeface="Muli"/>
                <a:sym typeface="Muli"/>
              </a:rPr>
              <a:t>«</a:t>
            </a:r>
            <a:r>
              <a:rPr lang="ru-RU" sz="1600" b="1" dirty="0" smtClean="0">
                <a:solidFill>
                  <a:srgbClr val="00B2FF"/>
                </a:solidFill>
                <a:latin typeface="+mn-lt"/>
                <a:ea typeface="Muli"/>
                <a:cs typeface="Muli"/>
                <a:sym typeface="Muli"/>
              </a:rPr>
              <a:t>3 верхолаза»</a:t>
            </a:r>
          </a:p>
          <a:p>
            <a:r>
              <a:rPr lang="ru-RU" sz="1600" b="1" dirty="0" smtClean="0">
                <a:solidFill>
                  <a:srgbClr val="00B2FF"/>
                </a:solidFill>
                <a:latin typeface="+mn-lt"/>
                <a:ea typeface="Muli"/>
                <a:cs typeface="Muli"/>
                <a:sym typeface="Muli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B2FF"/>
                </a:solidFill>
                <a:latin typeface="+mn-lt"/>
                <a:ea typeface="Muli"/>
                <a:cs typeface="Muli"/>
                <a:sym typeface="Muli"/>
              </a:rPr>
              <a:t>ссылки </a:t>
            </a:r>
            <a:r>
              <a:rPr lang="ru-RU" sz="1600" b="1" dirty="0">
                <a:solidFill>
                  <a:srgbClr val="00B2FF"/>
                </a:solidFill>
                <a:latin typeface="+mn-lt"/>
                <a:ea typeface="Muli"/>
                <a:cs typeface="Muli"/>
                <a:sym typeface="Muli"/>
              </a:rPr>
              <a:t>на ТУ, которых нет в свободном доступе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b="1" dirty="0">
                <a:solidFill>
                  <a:srgbClr val="00B2FF"/>
                </a:solidFill>
                <a:latin typeface="+mn-lt"/>
                <a:ea typeface="Muli"/>
                <a:cs typeface="Muli"/>
                <a:sym typeface="Muli"/>
              </a:rPr>
              <a:t>нет указания «эквивалент»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b="1" dirty="0">
                <a:solidFill>
                  <a:srgbClr val="00B2FF"/>
                </a:solidFill>
                <a:latin typeface="+mn-lt"/>
                <a:ea typeface="Muli"/>
                <a:cs typeface="Muli"/>
                <a:sym typeface="Muli"/>
              </a:rPr>
              <a:t>участник должен входить в рейтинг «Топ-100» (название)</a:t>
            </a:r>
          </a:p>
        </p:txBody>
      </p:sp>
      <p:sp>
        <p:nvSpPr>
          <p:cNvPr id="8" name="Google Shape;322;p37"/>
          <p:cNvSpPr/>
          <p:nvPr/>
        </p:nvSpPr>
        <p:spPr>
          <a:xfrm>
            <a:off x="2106061" y="3213975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22;p37"/>
          <p:cNvSpPr/>
          <p:nvPr/>
        </p:nvSpPr>
        <p:spPr>
          <a:xfrm>
            <a:off x="2363868" y="3213975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22;p37"/>
          <p:cNvSpPr/>
          <p:nvPr/>
        </p:nvSpPr>
        <p:spPr>
          <a:xfrm>
            <a:off x="2565855" y="3222494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14;p34"/>
          <p:cNvSpPr txBox="1">
            <a:spLocks/>
          </p:cNvSpPr>
          <p:nvPr/>
        </p:nvSpPr>
        <p:spPr>
          <a:xfrm>
            <a:off x="429765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algn="ctr"/>
            <a:fld id="{00000000-1234-1234-1234-123412341234}" type="slidenum">
              <a:rPr lang="en" smtClean="0">
                <a:solidFill>
                  <a:srgbClr val="00B0F0"/>
                </a:solidFill>
              </a:rPr>
              <a:pPr algn="ctr"/>
              <a:t>10</a:t>
            </a:fld>
            <a:endParaRPr lang="e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/>
          <p:nvPr/>
        </p:nvSpPr>
        <p:spPr>
          <a:xfrm>
            <a:off x="5093088" y="1571081"/>
            <a:ext cx="2202600" cy="51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9619"/>
                </a:moveTo>
                <a:lnTo>
                  <a:pt x="111205" y="0"/>
                </a:lnTo>
                <a:lnTo>
                  <a:pt x="93550" y="0"/>
                </a:lnTo>
                <a:lnTo>
                  <a:pt x="0" y="761"/>
                </a:lnTo>
                <a:lnTo>
                  <a:pt x="0" y="120000"/>
                </a:lnTo>
                <a:lnTo>
                  <a:pt x="104495" y="118985"/>
                </a:lnTo>
                <a:lnTo>
                  <a:pt x="111205" y="118985"/>
                </a:lnTo>
                <a:lnTo>
                  <a:pt x="120000" y="59619"/>
                </a:lnTo>
                <a:close/>
              </a:path>
            </a:pathLst>
          </a:custGeom>
          <a:solidFill>
            <a:srgbClr val="1155CC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6"/>
          <p:cNvSpPr/>
          <p:nvPr/>
        </p:nvSpPr>
        <p:spPr>
          <a:xfrm>
            <a:off x="1939962" y="1249500"/>
            <a:ext cx="2478000" cy="43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8525" y="0"/>
                </a:moveTo>
                <a:lnTo>
                  <a:pt x="28525" y="0"/>
                </a:lnTo>
                <a:lnTo>
                  <a:pt x="9548" y="0"/>
                </a:lnTo>
                <a:lnTo>
                  <a:pt x="0" y="60000"/>
                </a:lnTo>
                <a:lnTo>
                  <a:pt x="9548" y="120000"/>
                </a:lnTo>
                <a:lnTo>
                  <a:pt x="14597" y="120000"/>
                </a:lnTo>
                <a:lnTo>
                  <a:pt x="28525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28525" y="0"/>
                </a:lnTo>
                <a:close/>
              </a:path>
            </a:pathLst>
          </a:cu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1721201" y="2087884"/>
            <a:ext cx="2102100" cy="56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1925" y="0"/>
                </a:moveTo>
                <a:lnTo>
                  <a:pt x="31925" y="0"/>
                </a:lnTo>
                <a:lnTo>
                  <a:pt x="10666" y="0"/>
                </a:lnTo>
                <a:lnTo>
                  <a:pt x="0" y="60000"/>
                </a:lnTo>
                <a:lnTo>
                  <a:pt x="10666" y="120000"/>
                </a:lnTo>
                <a:lnTo>
                  <a:pt x="14222" y="120000"/>
                </a:lnTo>
                <a:lnTo>
                  <a:pt x="31925" y="120000"/>
                </a:lnTo>
                <a:lnTo>
                  <a:pt x="120000" y="120000"/>
                </a:lnTo>
                <a:lnTo>
                  <a:pt x="120000" y="0"/>
                </a:lnTo>
                <a:lnTo>
                  <a:pt x="31925" y="0"/>
                </a:lnTo>
                <a:close/>
              </a:path>
            </a:pathLst>
          </a:custGeom>
          <a:solidFill>
            <a:srgbClr val="3C78D8">
              <a:alpha val="480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700" y="4443331"/>
            <a:ext cx="2962129" cy="24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 txBox="1"/>
          <p:nvPr/>
        </p:nvSpPr>
        <p:spPr>
          <a:xfrm>
            <a:off x="1994791" y="1284780"/>
            <a:ext cx="15822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 u="none" strike="noStrike" cap="none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Гарантийное письмо производителя</a:t>
            </a:r>
            <a:endParaRPr sz="1000" b="0" i="0" u="none" strike="noStrike" cap="none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7" name="Google Shape;247;p36"/>
          <p:cNvSpPr/>
          <p:nvPr/>
        </p:nvSpPr>
        <p:spPr>
          <a:xfrm>
            <a:off x="4854401" y="2642041"/>
            <a:ext cx="1910400" cy="53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7649" y="222"/>
                </a:moveTo>
                <a:lnTo>
                  <a:pt x="99681" y="222"/>
                </a:lnTo>
                <a:lnTo>
                  <a:pt x="99681" y="0"/>
                </a:lnTo>
                <a:lnTo>
                  <a:pt x="0" y="0"/>
                </a:lnTo>
                <a:lnTo>
                  <a:pt x="0" y="120000"/>
                </a:lnTo>
                <a:lnTo>
                  <a:pt x="82868" y="120000"/>
                </a:lnTo>
                <a:lnTo>
                  <a:pt x="99681" y="120000"/>
                </a:lnTo>
                <a:lnTo>
                  <a:pt x="107649" y="120000"/>
                </a:lnTo>
                <a:lnTo>
                  <a:pt x="120000" y="60000"/>
                </a:lnTo>
                <a:lnTo>
                  <a:pt x="107649" y="222"/>
                </a:lnTo>
                <a:close/>
              </a:path>
            </a:pathLst>
          </a:cu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6"/>
          <p:cNvSpPr/>
          <p:nvPr/>
        </p:nvSpPr>
        <p:spPr>
          <a:xfrm>
            <a:off x="3375761" y="1581057"/>
            <a:ext cx="2021100" cy="60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57" y="24285"/>
                </a:moveTo>
                <a:cubicBezTo>
                  <a:pt x="42558" y="24285"/>
                  <a:pt x="26609" y="15142"/>
                  <a:pt x="14754" y="0"/>
                </a:cubicBezTo>
                <a:cubicBezTo>
                  <a:pt x="7249" y="27428"/>
                  <a:pt x="1961" y="61714"/>
                  <a:pt x="0" y="99714"/>
                </a:cubicBezTo>
                <a:cubicBezTo>
                  <a:pt x="17910" y="112571"/>
                  <a:pt x="38294" y="120000"/>
                  <a:pt x="59872" y="120000"/>
                </a:cubicBezTo>
                <a:cubicBezTo>
                  <a:pt x="81620" y="120000"/>
                  <a:pt x="102089" y="112857"/>
                  <a:pt x="120000" y="100000"/>
                </a:cubicBezTo>
                <a:cubicBezTo>
                  <a:pt x="118038" y="62000"/>
                  <a:pt x="112750" y="27428"/>
                  <a:pt x="105159" y="0"/>
                </a:cubicBezTo>
                <a:cubicBezTo>
                  <a:pt x="93390" y="15142"/>
                  <a:pt x="77441" y="24285"/>
                  <a:pt x="59957" y="24285"/>
                </a:cubicBezTo>
              </a:path>
            </a:pathLst>
          </a:custGeom>
          <a:solidFill>
            <a:srgbClr val="115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6"/>
          <p:cNvSpPr/>
          <p:nvPr/>
        </p:nvSpPr>
        <p:spPr>
          <a:xfrm>
            <a:off x="3357228" y="2081885"/>
            <a:ext cx="2063400" cy="610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74" y="20047"/>
                </a:moveTo>
                <a:cubicBezTo>
                  <a:pt x="38580" y="20047"/>
                  <a:pt x="18538" y="12705"/>
                  <a:pt x="918" y="0"/>
                </a:cubicBezTo>
                <a:cubicBezTo>
                  <a:pt x="334" y="11011"/>
                  <a:pt x="0" y="22305"/>
                  <a:pt x="0" y="33600"/>
                </a:cubicBezTo>
                <a:cubicBezTo>
                  <a:pt x="0" y="60423"/>
                  <a:pt x="1670" y="85835"/>
                  <a:pt x="4592" y="109270"/>
                </a:cubicBezTo>
                <a:cubicBezTo>
                  <a:pt x="22129" y="116329"/>
                  <a:pt x="40751" y="120000"/>
                  <a:pt x="59958" y="120000"/>
                </a:cubicBezTo>
                <a:cubicBezTo>
                  <a:pt x="79248" y="120000"/>
                  <a:pt x="97870" y="116329"/>
                  <a:pt x="115407" y="109270"/>
                </a:cubicBezTo>
                <a:cubicBezTo>
                  <a:pt x="118329" y="85835"/>
                  <a:pt x="120000" y="60423"/>
                  <a:pt x="120000" y="33600"/>
                </a:cubicBezTo>
                <a:cubicBezTo>
                  <a:pt x="120000" y="22305"/>
                  <a:pt x="119665" y="11011"/>
                  <a:pt x="119081" y="0"/>
                </a:cubicBezTo>
                <a:cubicBezTo>
                  <a:pt x="101461" y="12705"/>
                  <a:pt x="81252" y="20047"/>
                  <a:pt x="59874" y="20047"/>
                </a:cubicBezTo>
              </a:path>
            </a:pathLst>
          </a:custGeom>
          <a:solidFill>
            <a:srgbClr val="3C78D8"/>
          </a:solidFill>
          <a:ln w="9525" cap="flat" cmpd="sng">
            <a:solidFill>
              <a:srgbClr val="3C78D8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err="1"/>
              <a:t>Медзаказчики</a:t>
            </a:r>
            <a:r>
              <a:rPr lang="ru-RU" dirty="0"/>
              <a:t> Киевского и Львовского регионов</a:t>
            </a:r>
            <a:endParaRPr dirty="0"/>
          </a:p>
        </p:txBody>
      </p:sp>
      <p:sp>
        <p:nvSpPr>
          <p:cNvPr id="251" name="Google Shape;251;p36"/>
          <p:cNvSpPr txBox="1"/>
          <p:nvPr/>
        </p:nvSpPr>
        <p:spPr>
          <a:xfrm>
            <a:off x="5986675" y="4684500"/>
            <a:ext cx="28593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B2FF"/>
                </a:solidFill>
                <a:latin typeface="Varela Round"/>
                <a:ea typeface="Varela Round"/>
                <a:cs typeface="Varela Round"/>
                <a:sym typeface="Varela Round"/>
              </a:rPr>
              <a:t>Diagram featured by </a:t>
            </a:r>
            <a:r>
              <a:rPr lang="en" sz="1000" b="1" u="sng">
                <a:solidFill>
                  <a:srgbClr val="00B2FF"/>
                </a:solidFill>
                <a:latin typeface="Varela Round"/>
                <a:ea typeface="Varela Round"/>
                <a:cs typeface="Varela Round"/>
                <a:sym typeface="Varela Round"/>
                <a:hlinkClick r:id="rId4"/>
              </a:rPr>
              <a:t>http://slidemodel.com</a:t>
            </a:r>
            <a:endParaRPr sz="1000">
              <a:solidFill>
                <a:srgbClr val="00B2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4236818" y="4213721"/>
            <a:ext cx="293100" cy="256200"/>
          </a:xfrm>
          <a:prstGeom prst="ellipse">
            <a:avLst/>
          </a:prstGeom>
          <a:solidFill>
            <a:srgbClr val="31353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6"/>
          <p:cNvSpPr/>
          <p:nvPr/>
        </p:nvSpPr>
        <p:spPr>
          <a:xfrm>
            <a:off x="3971573" y="3737663"/>
            <a:ext cx="830400" cy="60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11448"/>
                </a:moveTo>
                <a:cubicBezTo>
                  <a:pt x="120000" y="116137"/>
                  <a:pt x="117195" y="120000"/>
                  <a:pt x="113589" y="120000"/>
                </a:cubicBezTo>
                <a:cubicBezTo>
                  <a:pt x="6210" y="120000"/>
                  <a:pt x="6210" y="120000"/>
                  <a:pt x="6210" y="120000"/>
                </a:cubicBezTo>
                <a:cubicBezTo>
                  <a:pt x="2804" y="120000"/>
                  <a:pt x="0" y="116137"/>
                  <a:pt x="0" y="111448"/>
                </a:cubicBezTo>
                <a:cubicBezTo>
                  <a:pt x="0" y="8551"/>
                  <a:pt x="0" y="8551"/>
                  <a:pt x="0" y="8551"/>
                </a:cubicBezTo>
                <a:cubicBezTo>
                  <a:pt x="0" y="3862"/>
                  <a:pt x="2804" y="0"/>
                  <a:pt x="6210" y="0"/>
                </a:cubicBezTo>
                <a:cubicBezTo>
                  <a:pt x="113589" y="0"/>
                  <a:pt x="113589" y="0"/>
                  <a:pt x="113589" y="0"/>
                </a:cubicBezTo>
                <a:cubicBezTo>
                  <a:pt x="117195" y="0"/>
                  <a:pt x="120000" y="3862"/>
                  <a:pt x="120000" y="8551"/>
                </a:cubicBezTo>
                <a:lnTo>
                  <a:pt x="120000" y="111448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6"/>
          <p:cNvSpPr/>
          <p:nvPr/>
        </p:nvSpPr>
        <p:spPr>
          <a:xfrm>
            <a:off x="3906251" y="3600092"/>
            <a:ext cx="960900" cy="21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591" y="0"/>
                </a:moveTo>
                <a:cubicBezTo>
                  <a:pt x="105650" y="12162"/>
                  <a:pt x="70852" y="17837"/>
                  <a:pt x="59730" y="18648"/>
                </a:cubicBezTo>
                <a:cubicBezTo>
                  <a:pt x="48789" y="17837"/>
                  <a:pt x="14170" y="12162"/>
                  <a:pt x="3228" y="0"/>
                </a:cubicBezTo>
                <a:cubicBezTo>
                  <a:pt x="3228" y="0"/>
                  <a:pt x="0" y="1621"/>
                  <a:pt x="2511" y="19459"/>
                </a:cubicBezTo>
                <a:cubicBezTo>
                  <a:pt x="2511" y="19459"/>
                  <a:pt x="4304" y="23513"/>
                  <a:pt x="4663" y="54324"/>
                </a:cubicBezTo>
                <a:cubicBezTo>
                  <a:pt x="5201" y="84324"/>
                  <a:pt x="3228" y="104594"/>
                  <a:pt x="5919" y="120000"/>
                </a:cubicBezTo>
                <a:cubicBezTo>
                  <a:pt x="56502" y="120000"/>
                  <a:pt x="56502" y="120000"/>
                  <a:pt x="56502" y="120000"/>
                </a:cubicBezTo>
                <a:cubicBezTo>
                  <a:pt x="63139" y="120000"/>
                  <a:pt x="63139" y="120000"/>
                  <a:pt x="63139" y="120000"/>
                </a:cubicBezTo>
                <a:cubicBezTo>
                  <a:pt x="114080" y="120000"/>
                  <a:pt x="114080" y="120000"/>
                  <a:pt x="114080" y="120000"/>
                </a:cubicBezTo>
                <a:cubicBezTo>
                  <a:pt x="116771" y="104594"/>
                  <a:pt x="114798" y="84324"/>
                  <a:pt x="115336" y="54324"/>
                </a:cubicBezTo>
                <a:cubicBezTo>
                  <a:pt x="115695" y="23513"/>
                  <a:pt x="117488" y="20270"/>
                  <a:pt x="117488" y="20270"/>
                </a:cubicBezTo>
                <a:cubicBezTo>
                  <a:pt x="120000" y="2432"/>
                  <a:pt x="116591" y="0"/>
                  <a:pt x="116591" y="0"/>
                </a:cubicBezTo>
              </a:path>
            </a:pathLst>
          </a:custGeom>
          <a:gradFill>
            <a:gsLst>
              <a:gs pos="0">
                <a:srgbClr val="7F7F7F"/>
              </a:gs>
              <a:gs pos="25000">
                <a:srgbClr val="A5A5A5"/>
              </a:gs>
              <a:gs pos="50000">
                <a:srgbClr val="D8D8D8"/>
              </a:gs>
              <a:gs pos="75000">
                <a:srgbClr val="A5A5A5"/>
              </a:gs>
              <a:gs pos="100000">
                <a:srgbClr val="7F7F7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6"/>
          <p:cNvSpPr/>
          <p:nvPr/>
        </p:nvSpPr>
        <p:spPr>
          <a:xfrm>
            <a:off x="4068070" y="3877214"/>
            <a:ext cx="165300" cy="4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05384"/>
                </a:moveTo>
                <a:cubicBezTo>
                  <a:pt x="120000" y="101153"/>
                  <a:pt x="120000" y="7692"/>
                  <a:pt x="120000" y="3461"/>
                </a:cubicBezTo>
                <a:cubicBezTo>
                  <a:pt x="120000" y="0"/>
                  <a:pt x="0" y="2692"/>
                  <a:pt x="0" y="5384"/>
                </a:cubicBezTo>
                <a:cubicBezTo>
                  <a:pt x="0" y="9615"/>
                  <a:pt x="0" y="103076"/>
                  <a:pt x="0" y="107307"/>
                </a:cubicBezTo>
                <a:cubicBezTo>
                  <a:pt x="17142" y="120000"/>
                  <a:pt x="110924" y="118461"/>
                  <a:pt x="120000" y="10538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6"/>
          <p:cNvSpPr/>
          <p:nvPr/>
        </p:nvSpPr>
        <p:spPr>
          <a:xfrm>
            <a:off x="4540166" y="3877214"/>
            <a:ext cx="165300" cy="43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05384"/>
                </a:moveTo>
                <a:cubicBezTo>
                  <a:pt x="120000" y="101153"/>
                  <a:pt x="120000" y="7692"/>
                  <a:pt x="120000" y="3461"/>
                </a:cubicBezTo>
                <a:cubicBezTo>
                  <a:pt x="120000" y="0"/>
                  <a:pt x="0" y="2692"/>
                  <a:pt x="0" y="5384"/>
                </a:cubicBezTo>
                <a:cubicBezTo>
                  <a:pt x="0" y="9615"/>
                  <a:pt x="0" y="103076"/>
                  <a:pt x="0" y="107307"/>
                </a:cubicBezTo>
                <a:cubicBezTo>
                  <a:pt x="17142" y="120000"/>
                  <a:pt x="110924" y="118461"/>
                  <a:pt x="120000" y="10538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6"/>
          <p:cNvSpPr/>
          <p:nvPr/>
        </p:nvSpPr>
        <p:spPr>
          <a:xfrm>
            <a:off x="3960686" y="4155327"/>
            <a:ext cx="852300" cy="5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3023"/>
                </a:moveTo>
                <a:cubicBezTo>
                  <a:pt x="120000" y="53023"/>
                  <a:pt x="120000" y="53023"/>
                  <a:pt x="120000" y="53023"/>
                </a:cubicBezTo>
                <a:cubicBezTo>
                  <a:pt x="119804" y="33488"/>
                  <a:pt x="118829" y="16744"/>
                  <a:pt x="117463" y="5581"/>
                </a:cubicBezTo>
                <a:cubicBezTo>
                  <a:pt x="117463" y="5581"/>
                  <a:pt x="117463" y="5581"/>
                  <a:pt x="117268" y="5581"/>
                </a:cubicBezTo>
                <a:cubicBezTo>
                  <a:pt x="117073" y="5581"/>
                  <a:pt x="116878" y="2790"/>
                  <a:pt x="116682" y="2790"/>
                </a:cubicBezTo>
                <a:cubicBezTo>
                  <a:pt x="116682" y="2790"/>
                  <a:pt x="116682" y="2790"/>
                  <a:pt x="116682" y="2790"/>
                </a:cubicBezTo>
                <a:cubicBezTo>
                  <a:pt x="116487" y="2790"/>
                  <a:pt x="116292" y="2790"/>
                  <a:pt x="116097" y="0"/>
                </a:cubicBezTo>
                <a:cubicBezTo>
                  <a:pt x="116097" y="0"/>
                  <a:pt x="116097" y="0"/>
                  <a:pt x="115902" y="0"/>
                </a:cubicBezTo>
                <a:cubicBezTo>
                  <a:pt x="115707" y="0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0"/>
                  <a:pt x="4097" y="0"/>
                </a:cubicBezTo>
                <a:cubicBezTo>
                  <a:pt x="3902" y="0"/>
                  <a:pt x="3902" y="0"/>
                  <a:pt x="3902" y="0"/>
                </a:cubicBezTo>
                <a:cubicBezTo>
                  <a:pt x="3707" y="2790"/>
                  <a:pt x="3512" y="2790"/>
                  <a:pt x="3317" y="2790"/>
                </a:cubicBezTo>
                <a:cubicBezTo>
                  <a:pt x="3121" y="2790"/>
                  <a:pt x="3121" y="2790"/>
                  <a:pt x="3121" y="2790"/>
                </a:cubicBezTo>
                <a:cubicBezTo>
                  <a:pt x="2926" y="2790"/>
                  <a:pt x="2731" y="5581"/>
                  <a:pt x="2536" y="5581"/>
                </a:cubicBezTo>
                <a:cubicBezTo>
                  <a:pt x="2536" y="5581"/>
                  <a:pt x="2536" y="5581"/>
                  <a:pt x="2536" y="5581"/>
                </a:cubicBezTo>
                <a:cubicBezTo>
                  <a:pt x="2341" y="8372"/>
                  <a:pt x="2146" y="8372"/>
                  <a:pt x="1951" y="11162"/>
                </a:cubicBezTo>
                <a:cubicBezTo>
                  <a:pt x="1951" y="11162"/>
                  <a:pt x="1951" y="11162"/>
                  <a:pt x="1951" y="11162"/>
                </a:cubicBezTo>
                <a:cubicBezTo>
                  <a:pt x="1951" y="11162"/>
                  <a:pt x="1951" y="11162"/>
                  <a:pt x="1951" y="11162"/>
                </a:cubicBezTo>
                <a:cubicBezTo>
                  <a:pt x="975" y="22325"/>
                  <a:pt x="195" y="36279"/>
                  <a:pt x="0" y="53023"/>
                </a:cubicBezTo>
                <a:cubicBezTo>
                  <a:pt x="0" y="53023"/>
                  <a:pt x="0" y="53023"/>
                  <a:pt x="0" y="53023"/>
                </a:cubicBezTo>
                <a:cubicBezTo>
                  <a:pt x="0" y="53023"/>
                  <a:pt x="0" y="53023"/>
                  <a:pt x="0" y="53023"/>
                </a:cubicBezTo>
                <a:cubicBezTo>
                  <a:pt x="0" y="55813"/>
                  <a:pt x="0" y="58604"/>
                  <a:pt x="0" y="61395"/>
                </a:cubicBezTo>
                <a:cubicBezTo>
                  <a:pt x="0" y="92093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093"/>
                  <a:pt x="120000" y="61395"/>
                </a:cubicBezTo>
                <a:cubicBezTo>
                  <a:pt x="120000" y="58604"/>
                  <a:pt x="120000" y="55813"/>
                  <a:pt x="120000" y="53023"/>
                </a:cubicBezTo>
                <a:cubicBezTo>
                  <a:pt x="120000" y="53023"/>
                  <a:pt x="120000" y="53023"/>
                  <a:pt x="120000" y="53023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3960686" y="4052396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1818"/>
                </a:move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8181"/>
                </a:cubicBezTo>
                <a:cubicBezTo>
                  <a:pt x="117463" y="8181"/>
                  <a:pt x="117463" y="8181"/>
                  <a:pt x="117268" y="8181"/>
                </a:cubicBezTo>
                <a:cubicBezTo>
                  <a:pt x="117073" y="5454"/>
                  <a:pt x="116878" y="5454"/>
                  <a:pt x="116682" y="5454"/>
                </a:cubicBezTo>
                <a:cubicBezTo>
                  <a:pt x="116682" y="5454"/>
                  <a:pt x="116682" y="5454"/>
                  <a:pt x="116682" y="5454"/>
                </a:cubicBezTo>
                <a:cubicBezTo>
                  <a:pt x="116487" y="2727"/>
                  <a:pt x="116292" y="2727"/>
                  <a:pt x="116097" y="2727"/>
                </a:cubicBezTo>
                <a:cubicBezTo>
                  <a:pt x="116097" y="2727"/>
                  <a:pt x="116097" y="2727"/>
                  <a:pt x="115902" y="2727"/>
                </a:cubicBezTo>
                <a:cubicBezTo>
                  <a:pt x="115707" y="2727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2727"/>
                  <a:pt x="4097" y="2727"/>
                </a:cubicBezTo>
                <a:cubicBezTo>
                  <a:pt x="3902" y="2727"/>
                  <a:pt x="3902" y="2727"/>
                  <a:pt x="3902" y="2727"/>
                </a:cubicBezTo>
                <a:cubicBezTo>
                  <a:pt x="3707" y="2727"/>
                  <a:pt x="3512" y="2727"/>
                  <a:pt x="3317" y="5454"/>
                </a:cubicBezTo>
                <a:cubicBezTo>
                  <a:pt x="3121" y="5454"/>
                  <a:pt x="3121" y="5454"/>
                  <a:pt x="3121" y="5454"/>
                </a:cubicBezTo>
                <a:cubicBezTo>
                  <a:pt x="2926" y="5454"/>
                  <a:pt x="2731" y="5454"/>
                  <a:pt x="2536" y="8181"/>
                </a:cubicBezTo>
                <a:cubicBezTo>
                  <a:pt x="2536" y="8181"/>
                  <a:pt x="2536" y="8181"/>
                  <a:pt x="2536" y="8181"/>
                </a:cubicBezTo>
                <a:cubicBezTo>
                  <a:pt x="2341" y="8181"/>
                  <a:pt x="2146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2727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727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3960686" y="3948475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1818"/>
                </a:move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5454"/>
                </a:cubicBezTo>
                <a:cubicBezTo>
                  <a:pt x="117463" y="5454"/>
                  <a:pt x="117463" y="5454"/>
                  <a:pt x="117268" y="5454"/>
                </a:cubicBezTo>
                <a:cubicBezTo>
                  <a:pt x="117073" y="5454"/>
                  <a:pt x="116878" y="2727"/>
                  <a:pt x="116682" y="2727"/>
                </a:cubicBezTo>
                <a:cubicBezTo>
                  <a:pt x="116682" y="2727"/>
                  <a:pt x="116682" y="2727"/>
                  <a:pt x="116682" y="2727"/>
                </a:cubicBezTo>
                <a:cubicBezTo>
                  <a:pt x="116487" y="2727"/>
                  <a:pt x="116292" y="2727"/>
                  <a:pt x="116097" y="0"/>
                </a:cubicBezTo>
                <a:cubicBezTo>
                  <a:pt x="116097" y="0"/>
                  <a:pt x="116097" y="0"/>
                  <a:pt x="115902" y="0"/>
                </a:cubicBezTo>
                <a:cubicBezTo>
                  <a:pt x="115707" y="0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0"/>
                  <a:pt x="4097" y="0"/>
                </a:cubicBezTo>
                <a:cubicBezTo>
                  <a:pt x="3902" y="0"/>
                  <a:pt x="3902" y="0"/>
                  <a:pt x="3902" y="0"/>
                </a:cubicBezTo>
                <a:cubicBezTo>
                  <a:pt x="3707" y="2727"/>
                  <a:pt x="3512" y="2727"/>
                  <a:pt x="3317" y="2727"/>
                </a:cubicBezTo>
                <a:cubicBezTo>
                  <a:pt x="3121" y="2727"/>
                  <a:pt x="3121" y="2727"/>
                  <a:pt x="3121" y="2727"/>
                </a:cubicBezTo>
                <a:cubicBezTo>
                  <a:pt x="2926" y="2727"/>
                  <a:pt x="2731" y="5454"/>
                  <a:pt x="2536" y="5454"/>
                </a:cubicBezTo>
                <a:cubicBezTo>
                  <a:pt x="2536" y="5454"/>
                  <a:pt x="2536" y="5454"/>
                  <a:pt x="2536" y="5454"/>
                </a:cubicBezTo>
                <a:cubicBezTo>
                  <a:pt x="2341" y="8181"/>
                  <a:pt x="2146" y="8181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1951" y="10909"/>
                  <a:pt x="1951" y="10909"/>
                  <a:pt x="1951" y="10909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0000"/>
                  <a:pt x="1951" y="120000"/>
                  <a:pt x="4682" y="120000"/>
                </a:cubicBez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0000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/>
          <p:nvPr/>
        </p:nvSpPr>
        <p:spPr>
          <a:xfrm>
            <a:off x="3960686" y="3845543"/>
            <a:ext cx="852300" cy="6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682" y="120000"/>
                </a:moveTo>
                <a:cubicBezTo>
                  <a:pt x="115317" y="120000"/>
                  <a:pt x="115317" y="120000"/>
                  <a:pt x="115317" y="120000"/>
                </a:cubicBezTo>
                <a:cubicBezTo>
                  <a:pt x="117853" y="120000"/>
                  <a:pt x="120000" y="92727"/>
                  <a:pt x="120000" y="60000"/>
                </a:cubicBezTo>
                <a:cubicBezTo>
                  <a:pt x="120000" y="57272"/>
                  <a:pt x="120000" y="54545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19804" y="32727"/>
                  <a:pt x="118829" y="16363"/>
                  <a:pt x="117463" y="8181"/>
                </a:cubicBezTo>
                <a:cubicBezTo>
                  <a:pt x="117463" y="8181"/>
                  <a:pt x="117463" y="8181"/>
                  <a:pt x="117268" y="8181"/>
                </a:cubicBezTo>
                <a:cubicBezTo>
                  <a:pt x="117073" y="5454"/>
                  <a:pt x="116878" y="5454"/>
                  <a:pt x="116682" y="5454"/>
                </a:cubicBezTo>
                <a:cubicBezTo>
                  <a:pt x="116682" y="5454"/>
                  <a:pt x="116682" y="5454"/>
                  <a:pt x="116682" y="5454"/>
                </a:cubicBezTo>
                <a:cubicBezTo>
                  <a:pt x="116487" y="2727"/>
                  <a:pt x="116292" y="2727"/>
                  <a:pt x="116097" y="2727"/>
                </a:cubicBezTo>
                <a:cubicBezTo>
                  <a:pt x="116097" y="2727"/>
                  <a:pt x="116097" y="2727"/>
                  <a:pt x="115902" y="2727"/>
                </a:cubicBezTo>
                <a:cubicBezTo>
                  <a:pt x="115707" y="2727"/>
                  <a:pt x="115512" y="0"/>
                  <a:pt x="115317" y="0"/>
                </a:cubicBezTo>
                <a:cubicBezTo>
                  <a:pt x="4682" y="0"/>
                  <a:pt x="4682" y="0"/>
                  <a:pt x="4682" y="0"/>
                </a:cubicBezTo>
                <a:cubicBezTo>
                  <a:pt x="4487" y="0"/>
                  <a:pt x="4292" y="2727"/>
                  <a:pt x="4097" y="2727"/>
                </a:cubicBezTo>
                <a:cubicBezTo>
                  <a:pt x="3902" y="2727"/>
                  <a:pt x="3902" y="2727"/>
                  <a:pt x="3902" y="2727"/>
                </a:cubicBezTo>
                <a:cubicBezTo>
                  <a:pt x="3707" y="2727"/>
                  <a:pt x="3512" y="2727"/>
                  <a:pt x="3317" y="5454"/>
                </a:cubicBezTo>
                <a:cubicBezTo>
                  <a:pt x="3121" y="5454"/>
                  <a:pt x="3121" y="5454"/>
                  <a:pt x="3121" y="5454"/>
                </a:cubicBezTo>
                <a:cubicBezTo>
                  <a:pt x="2926" y="5454"/>
                  <a:pt x="2731" y="5454"/>
                  <a:pt x="2536" y="8181"/>
                </a:cubicBezTo>
                <a:cubicBezTo>
                  <a:pt x="2536" y="8181"/>
                  <a:pt x="2536" y="8181"/>
                  <a:pt x="2536" y="8181"/>
                </a:cubicBezTo>
                <a:cubicBezTo>
                  <a:pt x="2341" y="8181"/>
                  <a:pt x="2146" y="10909"/>
                  <a:pt x="1951" y="10909"/>
                </a:cubicBezTo>
                <a:cubicBezTo>
                  <a:pt x="1951" y="10909"/>
                  <a:pt x="1951" y="10909"/>
                  <a:pt x="1951" y="13636"/>
                </a:cubicBezTo>
                <a:cubicBezTo>
                  <a:pt x="1951" y="13636"/>
                  <a:pt x="1951" y="13636"/>
                  <a:pt x="1951" y="13636"/>
                </a:cubicBezTo>
                <a:cubicBezTo>
                  <a:pt x="975" y="21818"/>
                  <a:pt x="195" y="35454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1818"/>
                  <a:pt x="0" y="51818"/>
                  <a:pt x="0" y="51818"/>
                </a:cubicBezTo>
                <a:cubicBezTo>
                  <a:pt x="0" y="54545"/>
                  <a:pt x="0" y="57272"/>
                  <a:pt x="0" y="60000"/>
                </a:cubicBezTo>
                <a:cubicBezTo>
                  <a:pt x="0" y="92727"/>
                  <a:pt x="1951" y="120000"/>
                  <a:pt x="4682" y="12000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2135987" y="3182453"/>
            <a:ext cx="1817700" cy="45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99" y="0"/>
                </a:moveTo>
                <a:lnTo>
                  <a:pt x="12334" y="0"/>
                </a:lnTo>
                <a:lnTo>
                  <a:pt x="0" y="59879"/>
                </a:lnTo>
                <a:lnTo>
                  <a:pt x="12334" y="120000"/>
                </a:lnTo>
                <a:lnTo>
                  <a:pt x="119999" y="120000"/>
                </a:lnTo>
                <a:lnTo>
                  <a:pt x="119999" y="0"/>
                </a:lnTo>
                <a:close/>
              </a:path>
            </a:pathLst>
          </a:custGeom>
          <a:solidFill>
            <a:srgbClr val="1155CC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6"/>
          <p:cNvSpPr/>
          <p:nvPr/>
        </p:nvSpPr>
        <p:spPr>
          <a:xfrm>
            <a:off x="3633088" y="1249500"/>
            <a:ext cx="1504500" cy="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57" y="120000"/>
                </a:moveTo>
                <a:cubicBezTo>
                  <a:pt x="83094" y="120000"/>
                  <a:pt x="104412" y="108987"/>
                  <a:pt x="120000" y="88860"/>
                </a:cubicBezTo>
                <a:cubicBezTo>
                  <a:pt x="105329" y="34936"/>
                  <a:pt x="83782" y="0"/>
                  <a:pt x="60057" y="0"/>
                </a:cubicBezTo>
                <a:cubicBezTo>
                  <a:pt x="35300" y="0"/>
                  <a:pt x="14670" y="36455"/>
                  <a:pt x="0" y="90379"/>
                </a:cubicBezTo>
                <a:cubicBezTo>
                  <a:pt x="15587" y="110506"/>
                  <a:pt x="37134" y="120000"/>
                  <a:pt x="60057" y="120000"/>
                </a:cubicBezTo>
              </a:path>
            </a:pathLst>
          </a:custGeom>
          <a:solidFill>
            <a:srgbClr val="00B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6"/>
          <p:cNvSpPr/>
          <p:nvPr/>
        </p:nvSpPr>
        <p:spPr>
          <a:xfrm>
            <a:off x="3445606" y="2639080"/>
            <a:ext cx="1878600" cy="560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53" y="11692"/>
                </a:moveTo>
                <a:cubicBezTo>
                  <a:pt x="39164" y="11692"/>
                  <a:pt x="19025" y="7692"/>
                  <a:pt x="0" y="0"/>
                </a:cubicBezTo>
                <a:cubicBezTo>
                  <a:pt x="1856" y="15076"/>
                  <a:pt x="4269" y="29230"/>
                  <a:pt x="7053" y="42461"/>
                </a:cubicBezTo>
                <a:cubicBezTo>
                  <a:pt x="7238" y="43692"/>
                  <a:pt x="15498" y="82461"/>
                  <a:pt x="19675" y="116307"/>
                </a:cubicBezTo>
                <a:cubicBezTo>
                  <a:pt x="32946" y="118769"/>
                  <a:pt x="46496" y="120000"/>
                  <a:pt x="60232" y="120000"/>
                </a:cubicBezTo>
                <a:cubicBezTo>
                  <a:pt x="73689" y="120000"/>
                  <a:pt x="86867" y="118769"/>
                  <a:pt x="99860" y="116307"/>
                </a:cubicBezTo>
                <a:cubicBezTo>
                  <a:pt x="103109" y="90153"/>
                  <a:pt x="108491" y="62461"/>
                  <a:pt x="110812" y="51076"/>
                </a:cubicBezTo>
                <a:cubicBezTo>
                  <a:pt x="114524" y="35692"/>
                  <a:pt x="117587" y="18461"/>
                  <a:pt x="119999" y="0"/>
                </a:cubicBezTo>
                <a:cubicBezTo>
                  <a:pt x="100974" y="7692"/>
                  <a:pt x="80835" y="11692"/>
                  <a:pt x="59953" y="11692"/>
                </a:cubicBezTo>
              </a:path>
            </a:pathLst>
          </a:custGeom>
          <a:solidFill>
            <a:srgbClr val="00B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6"/>
          <p:cNvSpPr/>
          <p:nvPr/>
        </p:nvSpPr>
        <p:spPr>
          <a:xfrm>
            <a:off x="5396769" y="2078888"/>
            <a:ext cx="5700" cy="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90000"/>
                </a:moveTo>
                <a:cubicBezTo>
                  <a:pt x="120000" y="90000"/>
                  <a:pt x="120000" y="0"/>
                  <a:pt x="0" y="0"/>
                </a:cubicBezTo>
                <a:cubicBezTo>
                  <a:pt x="0" y="120000"/>
                  <a:pt x="0" y="120000"/>
                  <a:pt x="0" y="120000"/>
                </a:cubicBezTo>
                <a:lnTo>
                  <a:pt x="120000" y="9000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6"/>
          <p:cNvSpPr/>
          <p:nvPr/>
        </p:nvSpPr>
        <p:spPr>
          <a:xfrm>
            <a:off x="3762742" y="3182429"/>
            <a:ext cx="1241100" cy="45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694" y="4571"/>
                </a:moveTo>
                <a:cubicBezTo>
                  <a:pt x="40138" y="4571"/>
                  <a:pt x="19861" y="3047"/>
                  <a:pt x="0" y="0"/>
                </a:cubicBezTo>
                <a:cubicBezTo>
                  <a:pt x="555" y="3428"/>
                  <a:pt x="1111" y="6857"/>
                  <a:pt x="1527" y="10285"/>
                </a:cubicBezTo>
                <a:cubicBezTo>
                  <a:pt x="7222" y="55238"/>
                  <a:pt x="6944" y="120000"/>
                  <a:pt x="21527" y="120000"/>
                </a:cubicBezTo>
                <a:cubicBezTo>
                  <a:pt x="59861" y="120000"/>
                  <a:pt x="59861" y="120000"/>
                  <a:pt x="59861" y="120000"/>
                </a:cubicBezTo>
                <a:cubicBezTo>
                  <a:pt x="60277" y="120000"/>
                  <a:pt x="60277" y="120000"/>
                  <a:pt x="60277" y="120000"/>
                </a:cubicBezTo>
                <a:cubicBezTo>
                  <a:pt x="98472" y="120000"/>
                  <a:pt x="98472" y="120000"/>
                  <a:pt x="98472" y="120000"/>
                </a:cubicBezTo>
                <a:cubicBezTo>
                  <a:pt x="113055" y="120000"/>
                  <a:pt x="112777" y="55238"/>
                  <a:pt x="118611" y="10285"/>
                </a:cubicBezTo>
                <a:cubicBezTo>
                  <a:pt x="119027" y="6857"/>
                  <a:pt x="119444" y="3428"/>
                  <a:pt x="120000" y="0"/>
                </a:cubicBezTo>
                <a:cubicBezTo>
                  <a:pt x="100555" y="3047"/>
                  <a:pt x="80833" y="4571"/>
                  <a:pt x="60694" y="4571"/>
                </a:cubicBezTo>
              </a:path>
            </a:pathLst>
          </a:custGeom>
          <a:solidFill>
            <a:srgbClr val="115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5396768" y="1573500"/>
            <a:ext cx="1898919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10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объединение в одном лоте обычных </a:t>
            </a:r>
            <a:r>
              <a:rPr lang="ru-RU" sz="10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ЛС </a:t>
            </a:r>
            <a:r>
              <a:rPr lang="ru-RU" sz="10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и </a:t>
            </a:r>
            <a:r>
              <a:rPr lang="ru-RU" sz="10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наркотических</a:t>
            </a:r>
            <a:r>
              <a:rPr lang="ru-RU" sz="10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,</a:t>
            </a:r>
          </a:p>
          <a:p>
            <a:pPr lvl="0"/>
            <a:r>
              <a:rPr lang="ru-RU" sz="10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психотропных </a:t>
            </a:r>
            <a:r>
              <a:rPr lang="ru-RU" sz="10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препаратов</a:t>
            </a:r>
            <a:endParaRPr sz="1000" b="0" i="0" u="none" strike="noStrike" cap="none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7" name="Google Shape;267;p36"/>
          <p:cNvSpPr txBox="1"/>
          <p:nvPr/>
        </p:nvSpPr>
        <p:spPr>
          <a:xfrm>
            <a:off x="5234475" y="2654025"/>
            <a:ext cx="16761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с</a:t>
            </a:r>
            <a:r>
              <a:rPr lang="ru-RU" sz="1000" b="0" i="0" u="none" strike="noStrike" cap="none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роки поставки</a:t>
            </a:r>
            <a:endParaRPr sz="1000" b="0" i="0" u="none" strike="noStrike" cap="none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8" name="Google Shape;268;p36"/>
          <p:cNvSpPr txBox="1"/>
          <p:nvPr/>
        </p:nvSpPr>
        <p:spPr>
          <a:xfrm>
            <a:off x="2267744" y="3182425"/>
            <a:ext cx="1542681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о</a:t>
            </a:r>
            <a:r>
              <a:rPr lang="ru-RU" sz="1000" b="0" i="0" u="none" strike="noStrike" cap="none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тсутствие информации про закупки в годовом плане </a:t>
            </a:r>
            <a:endParaRPr sz="1000" b="0" i="0" u="none" strike="noStrike" cap="none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9" name="Google Shape;269;p36"/>
          <p:cNvSpPr txBox="1"/>
          <p:nvPr/>
        </p:nvSpPr>
        <p:spPr>
          <a:xfrm>
            <a:off x="1721200" y="2082700"/>
            <a:ext cx="1582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ru-RU" sz="10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включение в </a:t>
            </a:r>
            <a:r>
              <a:rPr lang="ru-RU" sz="1000" dirty="0" err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однолотовую</a:t>
            </a:r>
            <a:r>
              <a:rPr lang="ru-RU" sz="10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закупку </a:t>
            </a:r>
            <a:r>
              <a:rPr lang="ru-RU" sz="10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десятки </a:t>
            </a:r>
            <a:r>
              <a:rPr lang="ru-RU" sz="10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и даже сотни </a:t>
            </a:r>
            <a:r>
              <a:rPr lang="ru-RU" sz="10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препаратов</a:t>
            </a:r>
            <a:endParaRPr sz="1000" b="0" i="0" u="none" strike="noStrike" cap="none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07" name="Google Shape;307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71" name="Google Shape;621;p51"/>
          <p:cNvGrpSpPr/>
          <p:nvPr/>
        </p:nvGrpSpPr>
        <p:grpSpPr>
          <a:xfrm>
            <a:off x="4293964" y="1255836"/>
            <a:ext cx="170937" cy="426827"/>
            <a:chOff x="3384375" y="2267500"/>
            <a:chExt cx="203375" cy="507825"/>
          </a:xfrm>
        </p:grpSpPr>
        <p:sp>
          <p:nvSpPr>
            <p:cNvPr id="72" name="Google Shape;622;p51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23;p51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669;p51"/>
          <p:cNvGrpSpPr/>
          <p:nvPr/>
        </p:nvGrpSpPr>
        <p:grpSpPr>
          <a:xfrm>
            <a:off x="4199558" y="1833008"/>
            <a:ext cx="367467" cy="287115"/>
            <a:chOff x="1923075" y="3694075"/>
            <a:chExt cx="437200" cy="341600"/>
          </a:xfrm>
        </p:grpSpPr>
        <p:sp>
          <p:nvSpPr>
            <p:cNvPr id="75" name="Google Shape;670;p51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1;p51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2;p51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3;p51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74;p51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5;p51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6;p51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77;p51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78;p51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597;p51"/>
          <p:cNvGrpSpPr/>
          <p:nvPr/>
        </p:nvGrpSpPr>
        <p:grpSpPr>
          <a:xfrm>
            <a:off x="4248852" y="2302707"/>
            <a:ext cx="304009" cy="326513"/>
            <a:chOff x="616425" y="2329600"/>
            <a:chExt cx="361700" cy="388475"/>
          </a:xfrm>
        </p:grpSpPr>
        <p:sp>
          <p:nvSpPr>
            <p:cNvPr id="85" name="Google Shape;598;p51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99;p51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00;p51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01;p51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02;p51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03;p51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04;p51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05;p51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803;p51"/>
          <p:cNvGrpSpPr/>
          <p:nvPr/>
        </p:nvGrpSpPr>
        <p:grpSpPr>
          <a:xfrm>
            <a:off x="4241182" y="2752945"/>
            <a:ext cx="332670" cy="332670"/>
            <a:chOff x="6649150" y="309350"/>
            <a:chExt cx="395800" cy="395800"/>
          </a:xfrm>
        </p:grpSpPr>
        <p:sp>
          <p:nvSpPr>
            <p:cNvPr id="94" name="Google Shape;804;p51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05;p51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06;p51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07;p51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08;p51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09;p51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10;p51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11;p51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12;p51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13;p51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14;p51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15;p51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16;p51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17;p51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18;p51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19;p51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20;p51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21;p51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22;p51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23;p51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24;p51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25;p51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26;p51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730;p43"/>
          <p:cNvSpPr/>
          <p:nvPr/>
        </p:nvSpPr>
        <p:spPr>
          <a:xfrm>
            <a:off x="4255765" y="3286319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6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2050" name="Picture 2" descr="C:\Users\User\Pictures\inf-ntkvcea_6Pc4r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7666"/>
            <a:ext cx="4464496" cy="452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>
          <a:xfrm>
            <a:off x="1979712" y="2355726"/>
            <a:ext cx="5215500" cy="819900"/>
          </a:xfrm>
        </p:spPr>
        <p:txBody>
          <a:bodyPr/>
          <a:lstStyle/>
          <a:p>
            <a:pPr lvl="0"/>
            <a:r>
              <a:rPr lang="ru-RU" b="1" i="0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неквалифицированная подготовка </a:t>
            </a:r>
            <a:r>
              <a:rPr lang="ru-RU" b="1" i="0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ТП</a:t>
            </a:r>
          </a:p>
          <a:p>
            <a:r>
              <a:rPr lang="ru-RU" b="1" i="0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о</a:t>
            </a:r>
            <a:r>
              <a:rPr lang="ru-RU" b="1" i="0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шибки при оспаривании действий заказчиков</a:t>
            </a:r>
          </a:p>
          <a:p>
            <a:pPr lvl="0"/>
            <a:r>
              <a:rPr lang="ru-RU" b="1" i="0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невозможность </a:t>
            </a:r>
            <a:r>
              <a:rPr lang="ru-RU" b="1" i="0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оспаривания отмены </a:t>
            </a:r>
            <a:r>
              <a:rPr lang="ru-RU" b="1" i="0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торгов</a:t>
            </a:r>
          </a:p>
          <a:p>
            <a:endParaRPr lang="ru-RU" b="1" i="0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endParaRPr lang="ru-RU" b="1" i="0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  <a:p>
            <a:endParaRPr lang="ru-RU" i="0" dirty="0">
              <a:solidFill>
                <a:schemeClr val="bg1"/>
              </a:solidFill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Прямокутник 3"/>
          <p:cNvSpPr/>
          <p:nvPr/>
        </p:nvSpPr>
        <p:spPr>
          <a:xfrm>
            <a:off x="1403648" y="123477"/>
            <a:ext cx="6558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Проблемные вопросы участия в </a:t>
            </a:r>
            <a:r>
              <a:rPr lang="ru-RU" sz="2400" dirty="0" err="1"/>
              <a:t>госзакупках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77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7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Оспаривание в АМК 2016-2018</a:t>
            </a:r>
            <a:endParaRPr dirty="0"/>
          </a:p>
        </p:txBody>
      </p:sp>
      <p:graphicFrame>
        <p:nvGraphicFramePr>
          <p:cNvPr id="313" name="Google Shape;313;p37"/>
          <p:cNvGraphicFramePr/>
          <p:nvPr>
            <p:extLst>
              <p:ext uri="{D42A27DB-BD31-4B8C-83A1-F6EECF244321}">
                <p14:modId xmlns:p14="http://schemas.microsoft.com/office/powerpoint/2010/main" val="1891417147"/>
              </p:ext>
            </p:extLst>
          </p:nvPr>
        </p:nvGraphicFramePr>
        <p:xfrm>
          <a:off x="1190500" y="867181"/>
          <a:ext cx="6763000" cy="3212925"/>
        </p:xfrm>
        <a:graphic>
          <a:graphicData uri="http://schemas.openxmlformats.org/drawingml/2006/table">
            <a:tbl>
              <a:tblPr>
                <a:noFill/>
                <a:tableStyleId>{8940C787-228C-49A5-9D54-5BF65D3C0C20}</a:tableStyleId>
              </a:tblPr>
              <a:tblGrid>
                <a:gridCol w="1690750"/>
                <a:gridCol w="1690750"/>
                <a:gridCol w="1690750"/>
                <a:gridCol w="1690750"/>
              </a:tblGrid>
              <a:tr h="107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2016</a:t>
                      </a:r>
                      <a:endParaRPr sz="1600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2017</a:t>
                      </a:r>
                      <a:endParaRPr sz="1600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2018</a:t>
                      </a:r>
                      <a:endParaRPr sz="1600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</a:tr>
              <a:tr h="1070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Количество жалоб</a:t>
                      </a:r>
                      <a:endParaRPr sz="1800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67</a:t>
                      </a:r>
                      <a:endParaRPr sz="1600" b="1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706</a:t>
                      </a:r>
                      <a:endParaRPr sz="1600" b="1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7786</a:t>
                      </a:r>
                      <a:endParaRPr sz="1600" b="1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</a:tr>
              <a:tr h="1070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%</a:t>
                      </a:r>
                      <a:endParaRPr sz="1800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86%</a:t>
                      </a:r>
                      <a:endParaRPr sz="1600" b="1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37%</a:t>
                      </a:r>
                      <a:endParaRPr sz="1600" b="1" dirty="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714">
                        <a:alpha val="253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4" name="Google Shape;314;p37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" name="Google Shape;127;p24"/>
          <p:cNvSpPr txBox="1">
            <a:spLocks/>
          </p:cNvSpPr>
          <p:nvPr/>
        </p:nvSpPr>
        <p:spPr>
          <a:xfrm>
            <a:off x="95142" y="4718503"/>
            <a:ext cx="7141154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dirty="0" smtClean="0"/>
              <a:t>Отчет АМКУ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050" name="Picture 2" descr="C:\Users\User\Pictures\ау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26" y="123478"/>
            <a:ext cx="6863856" cy="45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27;p24"/>
          <p:cNvSpPr txBox="1">
            <a:spLocks/>
          </p:cNvSpPr>
          <p:nvPr/>
        </p:nvSpPr>
        <p:spPr>
          <a:xfrm>
            <a:off x="77890" y="245671"/>
            <a:ext cx="2117846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dirty="0" smtClean="0"/>
              <a:t>Согласованные антиконкурентные действия участников торгов</a:t>
            </a:r>
          </a:p>
          <a:p>
            <a:endParaRPr lang="ru-RU" sz="1600" dirty="0"/>
          </a:p>
          <a:p>
            <a:r>
              <a:rPr lang="ru-RU" sz="1600" dirty="0" smtClean="0"/>
              <a:t>«Черный список АМКУ»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1026" name="Picture 2" descr="C:\Users\User\Pictures\ауд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80" y="411510"/>
            <a:ext cx="7223420" cy="430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187624" y="2427734"/>
            <a:ext cx="6552728" cy="5333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oogle Shape;127;p24"/>
          <p:cNvSpPr txBox="1">
            <a:spLocks/>
          </p:cNvSpPr>
          <p:nvPr/>
        </p:nvSpPr>
        <p:spPr>
          <a:xfrm>
            <a:off x="95142" y="4718503"/>
            <a:ext cx="7141154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dirty="0" smtClean="0"/>
              <a:t>Отчет АМКУ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2336406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3"/>
          <p:cNvSpPr txBox="1">
            <a:spLocks noGrp="1"/>
          </p:cNvSpPr>
          <p:nvPr>
            <p:ph type="body" idx="1"/>
          </p:nvPr>
        </p:nvSpPr>
        <p:spPr>
          <a:xfrm>
            <a:off x="1115616" y="4371950"/>
            <a:ext cx="67638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uk-UA" dirty="0" err="1" smtClean="0"/>
              <a:t>Как</a:t>
            </a:r>
            <a:r>
              <a:rPr lang="uk-UA" dirty="0" smtClean="0"/>
              <a:t> и </a:t>
            </a:r>
            <a:r>
              <a:rPr lang="uk-UA" dirty="0" err="1" smtClean="0"/>
              <a:t>где</a:t>
            </a:r>
            <a:r>
              <a:rPr lang="uk-UA" dirty="0" smtClean="0"/>
              <a:t> </a:t>
            </a:r>
            <a:r>
              <a:rPr lang="uk-UA" dirty="0" err="1" smtClean="0"/>
              <a:t>искать</a:t>
            </a:r>
            <a:r>
              <a:rPr lang="uk-UA" dirty="0" smtClean="0"/>
              <a:t> закупки?</a:t>
            </a:r>
            <a:endParaRPr dirty="0"/>
          </a:p>
        </p:txBody>
      </p:sp>
      <p:sp>
        <p:nvSpPr>
          <p:cNvPr id="427" name="Google Shape;427;p43"/>
          <p:cNvSpPr txBox="1">
            <a:spLocks noGrp="1"/>
          </p:cNvSpPr>
          <p:nvPr>
            <p:ph type="sldNum" idx="12"/>
          </p:nvPr>
        </p:nvSpPr>
        <p:spPr>
          <a:xfrm>
            <a:off x="4297650" y="4934650"/>
            <a:ext cx="548700" cy="2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3074" name="Picture 2" descr="C:\Users\User\Pictures\биа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510"/>
            <a:ext cx="8424342" cy="34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6710932" y="3075806"/>
            <a:ext cx="1346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bi.prozorro.org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1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3"/>
          <p:cNvSpPr txBox="1">
            <a:spLocks noGrp="1"/>
          </p:cNvSpPr>
          <p:nvPr>
            <p:ph type="body" idx="1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uk-UA" dirty="0" err="1" smtClean="0"/>
              <a:t>Медзакупки</a:t>
            </a:r>
            <a:r>
              <a:rPr lang="uk-UA" dirty="0" smtClean="0"/>
              <a:t> в </a:t>
            </a:r>
            <a:r>
              <a:rPr lang="en-US" dirty="0" smtClean="0"/>
              <a:t>BI</a:t>
            </a:r>
            <a:endParaRPr dirty="0"/>
          </a:p>
        </p:txBody>
      </p:sp>
      <p:sp>
        <p:nvSpPr>
          <p:cNvPr id="427" name="Google Shape;427;p43"/>
          <p:cNvSpPr txBox="1">
            <a:spLocks noGrp="1"/>
          </p:cNvSpPr>
          <p:nvPr>
            <p:ph type="sldNum" idx="12"/>
          </p:nvPr>
        </p:nvSpPr>
        <p:spPr>
          <a:xfrm>
            <a:off x="4297650" y="4934650"/>
            <a:ext cx="548700" cy="2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4098" name="Picture 2" descr="C:\Users\User\Pictures\медбиа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502"/>
            <a:ext cx="8554560" cy="34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>
          <a:xfrm>
            <a:off x="1190100" y="4470500"/>
            <a:ext cx="6763800" cy="405506"/>
          </a:xfrm>
        </p:spPr>
        <p:txBody>
          <a:bodyPr/>
          <a:lstStyle/>
          <a:p>
            <a:r>
              <a:rPr lang="ru-RU" dirty="0" err="1" smtClean="0"/>
              <a:t>Инфобокс</a:t>
            </a:r>
            <a:endParaRPr lang="ru-RU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1026" name="Picture 2" descr="C:\Users\User\Pictures\инф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486"/>
            <a:ext cx="8052042" cy="417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4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ctrTitle" idx="4294967295"/>
          </p:nvPr>
        </p:nvSpPr>
        <p:spPr>
          <a:xfrm>
            <a:off x="611560" y="33950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3200" dirty="0" smtClean="0">
                <a:solidFill>
                  <a:srgbClr val="00B0F0"/>
                </a:solidFill>
              </a:rPr>
              <a:t>Главный </a:t>
            </a:r>
            <a:r>
              <a:rPr lang="ru-RU" sz="3200" dirty="0">
                <a:solidFill>
                  <a:srgbClr val="00B0F0"/>
                </a:solidFill>
              </a:rPr>
              <a:t>принцип системы </a:t>
            </a:r>
            <a:r>
              <a:rPr lang="ru-RU" sz="3200" dirty="0" err="1">
                <a:solidFill>
                  <a:srgbClr val="00B0F0"/>
                </a:solidFill>
              </a:rPr>
              <a:t>ProZorro</a:t>
            </a:r>
            <a:r>
              <a:rPr lang="ru-RU" sz="3200" dirty="0">
                <a:solidFill>
                  <a:srgbClr val="00B0F0"/>
                </a:solidFill>
              </a:rPr>
              <a:t> – “все видят все” </a:t>
            </a:r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1"/>
          </p:nvPr>
        </p:nvSpPr>
        <p:spPr>
          <a:xfrm>
            <a:off x="539552" y="2067694"/>
            <a:ext cx="4127223" cy="24447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/>
              <a:t>обеспечивает</a:t>
            </a:r>
            <a:r>
              <a:rPr lang="ru-RU" sz="1600" dirty="0"/>
              <a:t> </a:t>
            </a:r>
            <a:r>
              <a:rPr lang="ru-RU" sz="1600" b="1" dirty="0">
                <a:solidFill>
                  <a:srgbClr val="FFFFFF"/>
                </a:solidFill>
                <a:latin typeface="Muli"/>
                <a:ea typeface="Muli"/>
                <a:cs typeface="Muli"/>
              </a:rPr>
              <a:t>подотчетность заказчиков за использование средств налогоплательщиков, а </a:t>
            </a:r>
            <a:r>
              <a:rPr lang="ru-RU" sz="1600" dirty="0"/>
              <a:t>равный доступ </a:t>
            </a:r>
            <a:r>
              <a:rPr lang="ru-RU" sz="1600" b="1" dirty="0">
                <a:solidFill>
                  <a:srgbClr val="FFFFFF"/>
                </a:solidFill>
                <a:latin typeface="Muli"/>
                <a:ea typeface="Muli"/>
                <a:cs typeface="Muli"/>
              </a:rPr>
              <a:t>к торгам стимулирует конкуренцию и, как следствие, получение </a:t>
            </a:r>
            <a:r>
              <a:rPr lang="ru-RU" sz="1600" dirty="0"/>
              <a:t>лучшей цены</a:t>
            </a:r>
            <a:endParaRPr lang="ru-RU" sz="1600" dirty="0">
              <a:sym typeface="Muli"/>
            </a:endParaRPr>
          </a:p>
        </p:txBody>
      </p:sp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2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Перспективы</a:t>
            </a:r>
            <a:endParaRPr sz="2400" dirty="0"/>
          </a:p>
        </p:txBody>
      </p:sp>
      <p:sp>
        <p:nvSpPr>
          <p:cNvPr id="364" name="Google Shape;364;p42"/>
          <p:cNvSpPr txBox="1">
            <a:spLocks noGrp="1"/>
          </p:cNvSpPr>
          <p:nvPr>
            <p:ph type="body" idx="1"/>
          </p:nvPr>
        </p:nvSpPr>
        <p:spPr>
          <a:xfrm>
            <a:off x="2904025" y="1390650"/>
            <a:ext cx="1843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Оплата за жалобу через систему</a:t>
            </a:r>
            <a:endParaRPr sz="1600" dirty="0"/>
          </a:p>
        </p:txBody>
      </p:sp>
      <p:sp>
        <p:nvSpPr>
          <p:cNvPr id="365" name="Google Shape;365;p42"/>
          <p:cNvSpPr txBox="1">
            <a:spLocks noGrp="1"/>
          </p:cNvSpPr>
          <p:nvPr>
            <p:ph type="body" idx="2"/>
          </p:nvPr>
        </p:nvSpPr>
        <p:spPr>
          <a:xfrm>
            <a:off x="4841720" y="1390650"/>
            <a:ext cx="1843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Невозможность отозвать жалобу</a:t>
            </a:r>
            <a:endParaRPr sz="1600" dirty="0"/>
          </a:p>
        </p:txBody>
      </p:sp>
      <p:sp>
        <p:nvSpPr>
          <p:cNvPr id="366" name="Google Shape;366;p42"/>
          <p:cNvSpPr txBox="1">
            <a:spLocks noGrp="1"/>
          </p:cNvSpPr>
          <p:nvPr>
            <p:ph type="body" idx="3"/>
          </p:nvPr>
        </p:nvSpPr>
        <p:spPr>
          <a:xfrm>
            <a:off x="6779414" y="1390650"/>
            <a:ext cx="1843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Обжалование отмены торгов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367" name="Google Shape;367;p42"/>
          <p:cNvSpPr txBox="1">
            <a:spLocks noGrp="1"/>
          </p:cNvSpPr>
          <p:nvPr>
            <p:ph type="body" idx="1"/>
          </p:nvPr>
        </p:nvSpPr>
        <p:spPr>
          <a:xfrm>
            <a:off x="2904025" y="3276600"/>
            <a:ext cx="1843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Упрощенные закупки</a:t>
            </a:r>
            <a:br>
              <a:rPr lang="ru-RU" sz="1600" b="1" dirty="0" smtClean="0"/>
            </a:br>
            <a:r>
              <a:rPr lang="ru-RU" sz="1600" b="1" dirty="0" smtClean="0"/>
              <a:t>(от 50 000 </a:t>
            </a:r>
            <a:r>
              <a:rPr lang="ru-RU" sz="1600" b="1" dirty="0" err="1" smtClean="0"/>
              <a:t>грн</a:t>
            </a:r>
            <a:r>
              <a:rPr lang="ru-RU" sz="1600" b="1" dirty="0" smtClean="0"/>
              <a:t>)</a:t>
            </a:r>
            <a:endParaRPr sz="1600" dirty="0"/>
          </a:p>
        </p:txBody>
      </p:sp>
      <p:sp>
        <p:nvSpPr>
          <p:cNvPr id="368" name="Google Shape;368;p42"/>
          <p:cNvSpPr txBox="1">
            <a:spLocks noGrp="1"/>
          </p:cNvSpPr>
          <p:nvPr>
            <p:ph type="body" idx="2"/>
          </p:nvPr>
        </p:nvSpPr>
        <p:spPr>
          <a:xfrm>
            <a:off x="4841720" y="3276600"/>
            <a:ext cx="1843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24 часа на исправление</a:t>
            </a:r>
            <a:endParaRPr sz="1600" dirty="0"/>
          </a:p>
        </p:txBody>
      </p:sp>
      <p:sp>
        <p:nvSpPr>
          <p:cNvPr id="369" name="Google Shape;369;p42"/>
          <p:cNvSpPr txBox="1">
            <a:spLocks noGrp="1"/>
          </p:cNvSpPr>
          <p:nvPr>
            <p:ph type="body" idx="3"/>
          </p:nvPr>
        </p:nvSpPr>
        <p:spPr>
          <a:xfrm>
            <a:off x="6779414" y="3276600"/>
            <a:ext cx="1843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«черный список участников у заказчика»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grpSp>
        <p:nvGrpSpPr>
          <p:cNvPr id="384" name="Google Shape;384;p42"/>
          <p:cNvGrpSpPr/>
          <p:nvPr/>
        </p:nvGrpSpPr>
        <p:grpSpPr>
          <a:xfrm>
            <a:off x="3000116" y="2963780"/>
            <a:ext cx="307340" cy="307340"/>
            <a:chOff x="5941025" y="3634400"/>
            <a:chExt cx="467650" cy="467650"/>
          </a:xfrm>
        </p:grpSpPr>
        <p:sp>
          <p:nvSpPr>
            <p:cNvPr id="385" name="Google Shape;385;p4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42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60" name="Google Shape;662;p51"/>
          <p:cNvGrpSpPr/>
          <p:nvPr/>
        </p:nvGrpSpPr>
        <p:grpSpPr>
          <a:xfrm>
            <a:off x="3021904" y="1111613"/>
            <a:ext cx="377700" cy="253852"/>
            <a:chOff x="1244800" y="3717225"/>
            <a:chExt cx="449375" cy="302025"/>
          </a:xfrm>
        </p:grpSpPr>
        <p:sp>
          <p:nvSpPr>
            <p:cNvPr id="61" name="Google Shape;663;p51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4;p51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65;p51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66;p51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67;p51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8;p51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803;p51"/>
          <p:cNvGrpSpPr/>
          <p:nvPr/>
        </p:nvGrpSpPr>
        <p:grpSpPr>
          <a:xfrm>
            <a:off x="4963807" y="2912038"/>
            <a:ext cx="332670" cy="332670"/>
            <a:chOff x="6649150" y="309350"/>
            <a:chExt cx="395800" cy="395800"/>
          </a:xfrm>
        </p:grpSpPr>
        <p:sp>
          <p:nvSpPr>
            <p:cNvPr id="68" name="Google Shape;804;p51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05;p51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06;p51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07;p51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08;p51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09;p51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10;p51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11;p51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12;p51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13;p51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14;p51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15;p51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16;p51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7;p51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8;p51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9;p51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20;p51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21;p51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22;p51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23;p51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24;p51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25;p51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26;p51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523;p51"/>
          <p:cNvGrpSpPr/>
          <p:nvPr/>
        </p:nvGrpSpPr>
        <p:grpSpPr>
          <a:xfrm>
            <a:off x="6949818" y="2912038"/>
            <a:ext cx="313565" cy="364224"/>
            <a:chOff x="596350" y="929175"/>
            <a:chExt cx="407950" cy="497475"/>
          </a:xfrm>
        </p:grpSpPr>
        <p:sp>
          <p:nvSpPr>
            <p:cNvPr id="92" name="Google Shape;524;p51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25;p51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26;p5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27;p51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28;p51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29;p51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30;p51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583;p51"/>
          <p:cNvGrpSpPr/>
          <p:nvPr/>
        </p:nvGrpSpPr>
        <p:grpSpPr>
          <a:xfrm>
            <a:off x="5042603" y="1076784"/>
            <a:ext cx="359272" cy="376691"/>
            <a:chOff x="5961125" y="1623900"/>
            <a:chExt cx="427450" cy="448175"/>
          </a:xfrm>
        </p:grpSpPr>
        <p:sp>
          <p:nvSpPr>
            <p:cNvPr id="100" name="Google Shape;584;p51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85;p5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86;p51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87;p5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88;p51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89;p5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90;p5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335;p37"/>
          <p:cNvSpPr/>
          <p:nvPr/>
        </p:nvSpPr>
        <p:spPr>
          <a:xfrm>
            <a:off x="6958856" y="1059059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mtClean="0"/>
              <a:t> </a:t>
            </a:r>
            <a:endParaRPr/>
          </a:p>
        </p:txBody>
      </p:sp>
      <p:sp>
        <p:nvSpPr>
          <p:cNvPr id="465" name="Google Shape;465;p48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 smtClean="0">
                <a:solidFill>
                  <a:srgbClr val="00B2FF"/>
                </a:solidFill>
              </a:rPr>
              <a:t>Спасибо!</a:t>
            </a:r>
            <a:endParaRPr sz="9600" dirty="0">
              <a:solidFill>
                <a:srgbClr val="00B2FF"/>
              </a:solidFill>
            </a:endParaRPr>
          </a:p>
        </p:txBody>
      </p:sp>
      <p:sp>
        <p:nvSpPr>
          <p:cNvPr id="466" name="Google Shape;466;p48"/>
          <p:cNvSpPr txBox="1">
            <a:spLocks noGrp="1"/>
          </p:cNvSpPr>
          <p:nvPr>
            <p:ph type="subTitle" idx="1"/>
          </p:nvPr>
        </p:nvSpPr>
        <p:spPr>
          <a:xfrm>
            <a:off x="876825" y="2688925"/>
            <a:ext cx="4334100" cy="24447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Остались вопросы</a:t>
            </a:r>
            <a:r>
              <a:rPr lang="en" sz="2400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?</a:t>
            </a:r>
            <a:endParaRPr sz="24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Связаться со мной</a:t>
            </a:r>
            <a:r>
              <a:rPr lang="en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:</a:t>
            </a:r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rudenko.tatiana@gmail.com</a:t>
            </a:r>
            <a:endParaRPr lang="en-US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0938703981</a:t>
            </a:r>
            <a:endParaRPr lang="ru-RU" dirty="0" smtClean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r>
              <a:rPr lang="en-US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  <a:hlinkClick r:id="rId4"/>
              </a:rPr>
              <a:t>www.tetyanarudenko.com.ua</a:t>
            </a:r>
            <a:endParaRPr lang="ru-RU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endParaRPr lang="en-US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endParaRPr lang="ru-RU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ru-RU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       </a:t>
            </a:r>
            <a:r>
              <a:rPr lang="ru-RU" dirty="0" err="1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Тетяна</a:t>
            </a:r>
            <a:r>
              <a:rPr lang="ru-RU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Руденко. Л</a:t>
            </a:r>
            <a:r>
              <a:rPr lang="uk-UA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і</a:t>
            </a:r>
            <a:r>
              <a:rPr lang="ru-RU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га. Блоги</a:t>
            </a:r>
          </a:p>
          <a:p>
            <a:pPr lvl="0"/>
            <a:endParaRPr lang="ru-RU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endParaRPr lang="ru-RU" dirty="0" smtClean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4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050" name="Picture 2" descr="C:\Users\User\Pictures\ліг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71600" y="4623814"/>
            <a:ext cx="308269" cy="27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СИСТЕМЕ – 3 ГОДА! </a:t>
            </a:r>
            <a:endParaRPr dirty="0"/>
          </a:p>
        </p:txBody>
      </p:sp>
      <p:sp>
        <p:nvSpPr>
          <p:cNvPr id="237" name="Google Shape;237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1" name="Google Shape;221;p35"/>
          <p:cNvSpPr/>
          <p:nvPr/>
        </p:nvSpPr>
        <p:spPr>
          <a:xfrm>
            <a:off x="4544980" y="1525319"/>
            <a:ext cx="447900" cy="1712700"/>
          </a:xfrm>
          <a:prstGeom prst="rtTriangle">
            <a:avLst/>
          </a:prstGeom>
          <a:solidFill>
            <a:srgbClr val="1155CC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5"/>
          <p:cNvSpPr/>
          <p:nvPr/>
        </p:nvSpPr>
        <p:spPr>
          <a:xfrm flipH="1">
            <a:off x="4097080" y="1525319"/>
            <a:ext cx="447900" cy="1712700"/>
          </a:xfrm>
          <a:prstGeom prst="rtTriangle">
            <a:avLst/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5"/>
          <p:cNvSpPr/>
          <p:nvPr/>
        </p:nvSpPr>
        <p:spPr>
          <a:xfrm>
            <a:off x="5795661" y="1977702"/>
            <a:ext cx="447600" cy="1245300"/>
          </a:xfrm>
          <a:prstGeom prst="rtTriangle">
            <a:avLst/>
          </a:prstGeom>
          <a:solidFill>
            <a:srgbClr val="1155CC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5"/>
          <p:cNvSpPr/>
          <p:nvPr/>
        </p:nvSpPr>
        <p:spPr>
          <a:xfrm flipH="1">
            <a:off x="5364088" y="1975727"/>
            <a:ext cx="447600" cy="1245300"/>
          </a:xfrm>
          <a:prstGeom prst="rtTriangle">
            <a:avLst/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5"/>
          <p:cNvSpPr/>
          <p:nvPr/>
        </p:nvSpPr>
        <p:spPr>
          <a:xfrm>
            <a:off x="3227861" y="1707654"/>
            <a:ext cx="447300" cy="1494648"/>
          </a:xfrm>
          <a:prstGeom prst="rtTriangle">
            <a:avLst/>
          </a:prstGeom>
          <a:solidFill>
            <a:srgbClr val="1155CC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5"/>
          <p:cNvSpPr/>
          <p:nvPr/>
        </p:nvSpPr>
        <p:spPr>
          <a:xfrm flipH="1">
            <a:off x="2780561" y="1779661"/>
            <a:ext cx="447300" cy="1417823"/>
          </a:xfrm>
          <a:prstGeom prst="rtTriangle">
            <a:avLst/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5"/>
          <p:cNvSpPr/>
          <p:nvPr/>
        </p:nvSpPr>
        <p:spPr>
          <a:xfrm>
            <a:off x="1850648" y="2250700"/>
            <a:ext cx="447000" cy="927900"/>
          </a:xfrm>
          <a:prstGeom prst="rtTriangle">
            <a:avLst/>
          </a:prstGeom>
          <a:solidFill>
            <a:srgbClr val="1155CC">
              <a:alpha val="4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5"/>
          <p:cNvSpPr/>
          <p:nvPr/>
        </p:nvSpPr>
        <p:spPr>
          <a:xfrm flipH="1">
            <a:off x="1403648" y="2250633"/>
            <a:ext cx="447000" cy="927900"/>
          </a:xfrm>
          <a:prstGeom prst="rtTriangle">
            <a:avLst/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5"/>
          <p:cNvSpPr/>
          <p:nvPr/>
        </p:nvSpPr>
        <p:spPr>
          <a:xfrm>
            <a:off x="1441746" y="3220930"/>
            <a:ext cx="948068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800" b="1" dirty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414,77</a:t>
            </a:r>
          </a:p>
          <a:p>
            <a:pPr algn="ctr"/>
            <a:r>
              <a:rPr lang="ru-RU" sz="1200" dirty="0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тендеров (</a:t>
            </a:r>
            <a:r>
              <a:rPr lang="ru-RU" sz="1200" dirty="0" err="1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тыс</a:t>
            </a:r>
            <a:r>
              <a:rPr lang="ru-RU" sz="1200" dirty="0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)</a:t>
            </a:r>
            <a:endParaRPr sz="1200" dirty="0">
              <a:solidFill>
                <a:srgbClr val="595959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2819094" y="3220930"/>
            <a:ext cx="8904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1030</a:t>
            </a:r>
            <a:endParaRPr sz="1800" b="1" i="0" u="none" strike="noStrike" cap="none" dirty="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ctr"/>
            <a:r>
              <a:rPr lang="ru-RU" sz="1200" dirty="0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тендеров (</a:t>
            </a:r>
            <a:r>
              <a:rPr lang="ru-RU" sz="1200" dirty="0" err="1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тыс</a:t>
            </a:r>
            <a:r>
              <a:rPr lang="ru-RU" sz="1200" dirty="0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)</a:t>
            </a:r>
            <a:endParaRPr lang="ru-RU" sz="1200"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3" name="Google Shape;233;p35"/>
          <p:cNvSpPr/>
          <p:nvPr/>
        </p:nvSpPr>
        <p:spPr>
          <a:xfrm>
            <a:off x="4097080" y="3234120"/>
            <a:ext cx="893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1250</a:t>
            </a:r>
            <a:endParaRPr sz="1800" b="1" i="0" u="none" strike="noStrike" cap="none" dirty="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т</a:t>
            </a:r>
            <a:r>
              <a:rPr lang="ru-RU" sz="1200" b="0" i="0" u="none" strike="noStrike" cap="none" dirty="0" smtClean="0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ендеров (</a:t>
            </a:r>
            <a:r>
              <a:rPr lang="ru-RU" sz="1200" b="0" i="0" u="none" strike="noStrike" cap="none" dirty="0" err="1" smtClean="0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тыс</a:t>
            </a:r>
            <a:r>
              <a:rPr lang="ru-RU" sz="1200" b="0" i="0" u="none" strike="noStrike" cap="none" dirty="0" smtClean="0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)</a:t>
            </a:r>
            <a:endParaRPr sz="1200"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4" name="Google Shape;234;p35"/>
          <p:cNvSpPr/>
          <p:nvPr/>
        </p:nvSpPr>
        <p:spPr>
          <a:xfrm>
            <a:off x="5364088" y="3234120"/>
            <a:ext cx="1005409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536,43</a:t>
            </a:r>
            <a:endParaRPr sz="1800" dirty="0">
              <a:solidFill>
                <a:srgbClr val="00B2FF"/>
              </a:solidFill>
              <a:latin typeface="Muli"/>
              <a:ea typeface="Muli"/>
              <a:cs typeface="Muli"/>
              <a:sym typeface="Muli"/>
            </a:endParaRPr>
          </a:p>
          <a:p>
            <a:pPr algn="ctr"/>
            <a:r>
              <a:rPr lang="ru-RU" sz="1200" dirty="0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тендеров (</a:t>
            </a:r>
            <a:r>
              <a:rPr lang="ru-RU" sz="1200" dirty="0" err="1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тыс</a:t>
            </a:r>
            <a:r>
              <a:rPr lang="ru-RU" sz="1200" dirty="0">
                <a:solidFill>
                  <a:srgbClr val="595959"/>
                </a:solidFill>
                <a:latin typeface="Muli"/>
                <a:ea typeface="Muli"/>
                <a:cs typeface="Muli"/>
                <a:sym typeface="Muli"/>
              </a:rPr>
              <a:t>)</a:t>
            </a:r>
            <a:endParaRPr lang="ru-RU" sz="1200" dirty="0">
              <a:latin typeface="Muli"/>
              <a:ea typeface="Muli"/>
              <a:cs typeface="Muli"/>
              <a:sym typeface="Mul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" name="Google Shape;234;p35"/>
          <p:cNvSpPr/>
          <p:nvPr/>
        </p:nvSpPr>
        <p:spPr>
          <a:xfrm rot="19154862">
            <a:off x="1357262" y="1710575"/>
            <a:ext cx="8904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2016</a:t>
            </a:r>
            <a:endParaRPr sz="1200"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" name="Google Shape;234;p35"/>
          <p:cNvSpPr/>
          <p:nvPr/>
        </p:nvSpPr>
        <p:spPr>
          <a:xfrm rot="19154862">
            <a:off x="2920622" y="1301754"/>
            <a:ext cx="8904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2017</a:t>
            </a:r>
            <a:endParaRPr sz="1200"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5" name="Google Shape;234;p35"/>
          <p:cNvSpPr/>
          <p:nvPr/>
        </p:nvSpPr>
        <p:spPr>
          <a:xfrm rot="19154862">
            <a:off x="4109516" y="1083208"/>
            <a:ext cx="8904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2018</a:t>
            </a:r>
            <a:endParaRPr sz="1200"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" name="Google Shape;234;p35"/>
          <p:cNvSpPr/>
          <p:nvPr/>
        </p:nvSpPr>
        <p:spPr>
          <a:xfrm rot="19154862">
            <a:off x="5489971" y="1461857"/>
            <a:ext cx="8904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rgbClr val="00B2FF"/>
                </a:solidFill>
                <a:latin typeface="Muli"/>
                <a:ea typeface="Muli"/>
                <a:cs typeface="Muli"/>
                <a:sym typeface="Muli"/>
              </a:rPr>
              <a:t>2019</a:t>
            </a:r>
            <a:endParaRPr sz="1200"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127;p24"/>
          <p:cNvSpPr txBox="1">
            <a:spLocks/>
          </p:cNvSpPr>
          <p:nvPr/>
        </p:nvSpPr>
        <p:spPr>
          <a:xfrm>
            <a:off x="95142" y="4718503"/>
            <a:ext cx="7141154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smtClean="0"/>
              <a:t>BI.prozorro</a:t>
            </a:r>
            <a:r>
              <a:rPr lang="en-US" sz="1600" dirty="0"/>
              <a:t>.</a:t>
            </a:r>
            <a:r>
              <a:rPr lang="en-US" sz="1600" dirty="0" smtClean="0"/>
              <a:t>org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935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/>
          <p:nvPr/>
        </p:nvSpPr>
        <p:spPr>
          <a:xfrm>
            <a:off x="2572050" y="0"/>
            <a:ext cx="39999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ctrTitle" idx="4294967295"/>
          </p:nvPr>
        </p:nvSpPr>
        <p:spPr>
          <a:xfrm>
            <a:off x="3020773" y="2139702"/>
            <a:ext cx="3365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3200" dirty="0"/>
              <a:t>Что дала </a:t>
            </a:r>
            <a:r>
              <a:rPr lang="en-US" sz="3200" dirty="0" err="1"/>
              <a:t>ProZrr</a:t>
            </a:r>
            <a:r>
              <a:rPr lang="uk-UA" sz="3200" dirty="0" err="1"/>
              <a:t>ачность</a:t>
            </a:r>
            <a:r>
              <a:rPr lang="uk-UA" sz="3200" dirty="0"/>
              <a:t>?</a:t>
            </a:r>
            <a:endParaRPr sz="3200" dirty="0"/>
          </a:p>
        </p:txBody>
      </p:sp>
      <p:sp>
        <p:nvSpPr>
          <p:cNvPr id="165" name="Google Shape;165;p29"/>
          <p:cNvSpPr txBox="1">
            <a:spLocks noGrp="1"/>
          </p:cNvSpPr>
          <p:nvPr>
            <p:ph type="subTitle" idx="1"/>
          </p:nvPr>
        </p:nvSpPr>
        <p:spPr>
          <a:xfrm>
            <a:off x="3020773" y="3291830"/>
            <a:ext cx="3365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/>
              <a:t>доступ к закупкам всех регионов и заказчиков </a:t>
            </a:r>
            <a:endParaRPr lang="en-US" sz="1200" dirty="0" smtClean="0"/>
          </a:p>
          <a:p>
            <a:pPr marL="171450" lvl="0" indent="-1714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/>
              <a:t>анализ документов, которые поданы на тендер всеми участниками</a:t>
            </a:r>
          </a:p>
          <a:p>
            <a:pPr marL="171450" lvl="0" indent="-1714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/>
              <a:t>анализ </a:t>
            </a:r>
            <a:r>
              <a:rPr lang="ru-RU" sz="1200" dirty="0"/>
              <a:t>решений тендерного комитета заказчика </a:t>
            </a:r>
            <a:endParaRPr lang="ru-RU" sz="1200" dirty="0" smtClean="0"/>
          </a:p>
          <a:p>
            <a:pPr lvl="0">
              <a:spcBef>
                <a:spcPts val="600"/>
              </a:spcBef>
            </a:pPr>
            <a:endParaRPr lang="ru-RU" sz="1200" dirty="0" smtClean="0"/>
          </a:p>
        </p:txBody>
      </p:sp>
      <p:grpSp>
        <p:nvGrpSpPr>
          <p:cNvPr id="166" name="Google Shape;166;p29"/>
          <p:cNvGrpSpPr/>
          <p:nvPr/>
        </p:nvGrpSpPr>
        <p:grpSpPr>
          <a:xfrm>
            <a:off x="4212252" y="836318"/>
            <a:ext cx="702681" cy="1114048"/>
            <a:chOff x="6718575" y="2318625"/>
            <a:chExt cx="256950" cy="407375"/>
          </a:xfrm>
        </p:grpSpPr>
        <p:sp>
          <p:nvSpPr>
            <p:cNvPr id="167" name="Google Shape;167;p2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29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5" name="Google Shape;165;p29"/>
          <p:cNvSpPr txBox="1">
            <a:spLocks/>
          </p:cNvSpPr>
          <p:nvPr/>
        </p:nvSpPr>
        <p:spPr>
          <a:xfrm>
            <a:off x="2866088" y="4587974"/>
            <a:ext cx="3737369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такая открытость упрощает обжалование решений заказчика в Органе </a:t>
            </a:r>
            <a:r>
              <a:rPr lang="ru-RU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обжалования</a:t>
            </a:r>
            <a:endParaRPr lang="ru-RU" sz="1200" b="1" dirty="0">
              <a:solidFill>
                <a:schemeClr val="accent1">
                  <a:lumMod val="20000"/>
                  <a:lumOff val="80000"/>
                </a:schemeClr>
              </a:solidFill>
              <a:latin typeface="Muli"/>
              <a:ea typeface="Muli"/>
              <a:cs typeface="Muli"/>
              <a:sym typeface="Muli"/>
            </a:endParaRPr>
          </a:p>
          <a:p>
            <a:pPr>
              <a:spcBef>
                <a:spcPts val="600"/>
              </a:spcBef>
            </a:pP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1331641" y="2161800"/>
            <a:ext cx="648072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buNone/>
            </a:pPr>
            <a:r>
              <a:rPr lang="ru-RU" i="0" dirty="0" smtClean="0">
                <a:solidFill>
                  <a:schemeClr val="tx1"/>
                </a:solidFill>
                <a:latin typeface="+mn-lt"/>
              </a:rPr>
              <a:t>Решения </a:t>
            </a:r>
            <a:r>
              <a:rPr lang="ru-RU" i="0" dirty="0">
                <a:solidFill>
                  <a:schemeClr val="tx1"/>
                </a:solidFill>
                <a:latin typeface="+mn-lt"/>
              </a:rPr>
              <a:t>Органа обжалования </a:t>
            </a:r>
            <a:r>
              <a:rPr lang="ru-RU" i="0" dirty="0" smtClean="0">
                <a:solidFill>
                  <a:schemeClr val="tx1"/>
                </a:solidFill>
                <a:latin typeface="+mn-lt"/>
              </a:rPr>
              <a:t>находятся </a:t>
            </a:r>
            <a:r>
              <a:rPr lang="ru-RU" i="0" dirty="0">
                <a:solidFill>
                  <a:schemeClr val="tx1"/>
                </a:solidFill>
                <a:latin typeface="+mn-lt"/>
              </a:rPr>
              <a:t>в открытом доступе, что дает </a:t>
            </a:r>
            <a:r>
              <a:rPr lang="ru-RU" i="0" dirty="0" smtClean="0">
                <a:solidFill>
                  <a:schemeClr val="tx1"/>
                </a:solidFill>
                <a:latin typeface="+mn-lt"/>
              </a:rPr>
              <a:t>возможность </a:t>
            </a:r>
            <a:r>
              <a:rPr lang="ru-RU" i="0" dirty="0">
                <a:solidFill>
                  <a:schemeClr val="tx1"/>
                </a:solidFill>
                <a:latin typeface="+mn-lt"/>
              </a:rPr>
              <a:t>оценить практику АМКУ касательно принятия </a:t>
            </a:r>
            <a:r>
              <a:rPr lang="ru-RU" i="0" dirty="0" smtClean="0">
                <a:solidFill>
                  <a:schemeClr val="tx1"/>
                </a:solidFill>
                <a:latin typeface="+mn-lt"/>
              </a:rPr>
              <a:t>решений и свои шансы</a:t>
            </a:r>
            <a:endParaRPr lang="ru-RU" i="0" dirty="0">
              <a:solidFill>
                <a:schemeClr val="tx1"/>
              </a:solidFill>
              <a:latin typeface="+mn-lt"/>
            </a:endParaRPr>
          </a:p>
          <a:p>
            <a:pPr marL="127000" indent="0">
              <a:buNone/>
            </a:pPr>
            <a:endParaRPr lang="ru-RU" i="0" dirty="0" smtClean="0">
              <a:solidFill>
                <a:schemeClr val="tx1"/>
              </a:solidFill>
              <a:latin typeface="+mn-lt"/>
            </a:endParaRPr>
          </a:p>
          <a:p>
            <a:pPr marL="127000" indent="0">
              <a:buNone/>
            </a:pPr>
            <a:r>
              <a:rPr lang="ru-RU" b="1" i="0" dirty="0" smtClean="0">
                <a:solidFill>
                  <a:schemeClr val="bg1"/>
                </a:solidFill>
                <a:latin typeface="+mn-lt"/>
              </a:rPr>
              <a:t>Система </a:t>
            </a:r>
            <a:r>
              <a:rPr lang="en-US" b="1" i="0" dirty="0">
                <a:solidFill>
                  <a:schemeClr val="bg1"/>
                </a:solidFill>
                <a:latin typeface="+mn-lt"/>
              </a:rPr>
              <a:t>CLARITY </a:t>
            </a:r>
            <a:r>
              <a:rPr lang="en-US" b="1" i="0" dirty="0" smtClean="0">
                <a:solidFill>
                  <a:schemeClr val="bg1"/>
                </a:solidFill>
                <a:latin typeface="+mn-lt"/>
              </a:rPr>
              <a:t>PROJEKT</a:t>
            </a:r>
            <a:endParaRPr b="1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429763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4"/>
          <p:cNvSpPr/>
          <p:nvPr/>
        </p:nvSpPr>
        <p:spPr>
          <a:xfrm>
            <a:off x="6588224" y="493426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4"/>
          <p:cNvSpPr/>
          <p:nvPr/>
        </p:nvSpPr>
        <p:spPr>
          <a:xfrm>
            <a:off x="6677934" y="843225"/>
            <a:ext cx="1895700" cy="33561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ru-RU" sz="1800" dirty="0" smtClean="0"/>
          </a:p>
          <a:p>
            <a:pPr lvl="0" algn="ctr"/>
            <a:endParaRPr lang="ru-RU" sz="1800" dirty="0"/>
          </a:p>
          <a:p>
            <a:pPr lvl="0" algn="ctr"/>
            <a:r>
              <a:rPr lang="ru-RU" sz="1800" dirty="0" smtClean="0"/>
              <a:t>Поиск</a:t>
            </a:r>
            <a:r>
              <a:rPr lang="ru-RU" sz="1800" dirty="0"/>
              <a:t>:</a:t>
            </a:r>
            <a:br>
              <a:rPr lang="ru-RU" sz="1800" dirty="0"/>
            </a:br>
            <a:r>
              <a:rPr lang="ru-RU" sz="1800" dirty="0"/>
              <a:t>по ключевым </a:t>
            </a:r>
            <a:r>
              <a:rPr lang="ru-RU" sz="1800" dirty="0" smtClean="0"/>
              <a:t>словам </a:t>
            </a:r>
            <a:r>
              <a:rPr lang="ru-RU" dirty="0" smtClean="0"/>
              <a:t>(паспорт, аналогичный договор, сертификат)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и другим параметрам </a:t>
            </a:r>
            <a:r>
              <a:rPr lang="ru-RU" dirty="0" smtClean="0"/>
              <a:t>(закупка, заказчик, статус жалобы) </a:t>
            </a:r>
          </a:p>
          <a:p>
            <a:pPr lvl="0" algn="ctr"/>
            <a:endParaRPr lang="ru-RU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lvl="0" algn="ctr"/>
            <a:endParaRPr lang="ru-RU" sz="1800" dirty="0" smtClean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5" name="Google Shape;435;p44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3707904" y="4762081"/>
            <a:ext cx="3701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0" algn="r">
              <a:buNone/>
            </a:pPr>
            <a:r>
              <a:rPr lang="ru-RU" sz="1200" b="1" dirty="0">
                <a:solidFill>
                  <a:schemeClr val="bg1"/>
                </a:solidFill>
              </a:rPr>
              <a:t>Система </a:t>
            </a:r>
            <a:r>
              <a:rPr lang="en-US" sz="1200" b="1" dirty="0">
                <a:solidFill>
                  <a:schemeClr val="bg1"/>
                </a:solidFill>
              </a:rPr>
              <a:t>CLARITY PROJEKT</a:t>
            </a:r>
          </a:p>
        </p:txBody>
      </p:sp>
      <p:pic>
        <p:nvPicPr>
          <p:cNvPr id="1028" name="Picture 4" descr="C:\Users\User\Pictures\кларит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4" y="195486"/>
            <a:ext cx="62293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4"/>
          <p:cNvSpPr/>
          <p:nvPr/>
        </p:nvSpPr>
        <p:spPr>
          <a:xfrm>
            <a:off x="6588224" y="493426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34" name="Google Shape;434;p44"/>
          <p:cNvSpPr/>
          <p:nvPr/>
        </p:nvSpPr>
        <p:spPr>
          <a:xfrm>
            <a:off x="6677934" y="843558"/>
            <a:ext cx="1895700" cy="33561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8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!!!!</a:t>
            </a:r>
          </a:p>
          <a:p>
            <a:pPr lvl="0" algn="ctr"/>
            <a:r>
              <a:rPr lang="ru-RU" sz="18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Календарь заседаний ОО</a:t>
            </a:r>
            <a:endParaRPr sz="18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707904" y="4762081"/>
            <a:ext cx="3701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0" algn="r">
              <a:buNone/>
            </a:pPr>
            <a:r>
              <a:rPr lang="ru-RU" sz="1200" b="1" dirty="0">
                <a:solidFill>
                  <a:schemeClr val="bg1"/>
                </a:solidFill>
              </a:rPr>
              <a:t>Система </a:t>
            </a:r>
            <a:r>
              <a:rPr lang="en-US" sz="1200" b="1" dirty="0">
                <a:solidFill>
                  <a:schemeClr val="bg1"/>
                </a:solidFill>
              </a:rPr>
              <a:t>CLARITY PROJEKT</a:t>
            </a:r>
          </a:p>
        </p:txBody>
      </p:sp>
      <p:pic>
        <p:nvPicPr>
          <p:cNvPr id="2050" name="Picture 2" descr="C:\Users\User\Pictures\кларити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5486"/>
            <a:ext cx="6264695" cy="31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9065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059832" y="843558"/>
            <a:ext cx="3048000" cy="20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 smtClean="0"/>
              <a:t>Практика АМКУ однозначна?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20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Ненормированный режим работы, халатность, коррупция? </a:t>
            </a:r>
            <a:endParaRPr dirty="0"/>
          </a:p>
        </p:txBody>
      </p:sp>
      <p:sp>
        <p:nvSpPr>
          <p:cNvPr id="211" name="Google Shape;211;p34"/>
          <p:cNvSpPr/>
          <p:nvPr/>
        </p:nvSpPr>
        <p:spPr>
          <a:xfrm>
            <a:off x="5220072" y="1650337"/>
            <a:ext cx="2613900" cy="2613900"/>
          </a:xfrm>
          <a:prstGeom prst="donut">
            <a:avLst>
              <a:gd name="adj" fmla="val 8161"/>
            </a:avLst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ru-RU" sz="1800" b="1" dirty="0" smtClean="0">
              <a:solidFill>
                <a:schemeClr val="tx1"/>
              </a:solidFill>
              <a:latin typeface="Muli"/>
              <a:ea typeface="Muli"/>
              <a:cs typeface="Muli"/>
              <a:sym typeface="Muli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гарантийные </a:t>
            </a:r>
            <a:r>
              <a:rPr lang="ru-RU" sz="1800" b="1" dirty="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письма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tx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2" name="Google Shape;212;p34"/>
          <p:cNvSpPr/>
          <p:nvPr/>
        </p:nvSpPr>
        <p:spPr>
          <a:xfrm>
            <a:off x="3169839" y="1665625"/>
            <a:ext cx="2613900" cy="2613900"/>
          </a:xfrm>
          <a:prstGeom prst="donut">
            <a:avLst>
              <a:gd name="adj" fmla="val 8161"/>
            </a:avLst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800" b="1" dirty="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дополнения к договорам</a:t>
            </a:r>
          </a:p>
        </p:txBody>
      </p:sp>
      <p:sp>
        <p:nvSpPr>
          <p:cNvPr id="213" name="Google Shape;213;p34"/>
          <p:cNvSpPr/>
          <p:nvPr/>
        </p:nvSpPr>
        <p:spPr>
          <a:xfrm>
            <a:off x="1115616" y="1665625"/>
            <a:ext cx="2613900" cy="2613900"/>
          </a:xfrm>
          <a:prstGeom prst="donut">
            <a:avLst>
              <a:gd name="adj" fmla="val 8161"/>
            </a:avLst>
          </a:prstGeom>
          <a:solidFill>
            <a:srgbClr val="00B2FF">
              <a:alpha val="5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а</a:t>
            </a:r>
            <a:r>
              <a:rPr lang="ru-RU" sz="1800" b="1" dirty="0" smtClean="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налогичные/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неаналогичные договора</a:t>
            </a:r>
            <a:endParaRPr sz="1800" b="1" dirty="0">
              <a:solidFill>
                <a:schemeClr val="tx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4" name="Google Shape;214;p34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sp>
        <p:nvSpPr>
          <p:cNvPr id="7" name="Google Shape;364;p42"/>
          <p:cNvSpPr txBox="1">
            <a:spLocks/>
          </p:cNvSpPr>
          <p:nvPr/>
        </p:nvSpPr>
        <p:spPr>
          <a:xfrm>
            <a:off x="1500966" y="4298575"/>
            <a:ext cx="1843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100" dirty="0">
                <a:solidFill>
                  <a:srgbClr val="FF0000"/>
                </a:solidFill>
              </a:rPr>
              <a:t>№ 5108 от </a:t>
            </a:r>
            <a:r>
              <a:rPr lang="ru-RU" sz="1100" dirty="0" smtClean="0">
                <a:solidFill>
                  <a:srgbClr val="FF0000"/>
                </a:solidFill>
              </a:rPr>
              <a:t>30.05.2018</a:t>
            </a:r>
          </a:p>
          <a:p>
            <a:r>
              <a:rPr lang="ru-RU" sz="1100" dirty="0"/>
              <a:t>№ 5961 от 29.08.2017</a:t>
            </a:r>
            <a:endParaRPr lang="en-US" sz="1100" dirty="0"/>
          </a:p>
        </p:txBody>
      </p:sp>
      <p:sp>
        <p:nvSpPr>
          <p:cNvPr id="8" name="Google Shape;364;p42"/>
          <p:cNvSpPr txBox="1">
            <a:spLocks/>
          </p:cNvSpPr>
          <p:nvPr/>
        </p:nvSpPr>
        <p:spPr>
          <a:xfrm>
            <a:off x="5652120" y="4227934"/>
            <a:ext cx="1843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100" dirty="0"/>
              <a:t>№</a:t>
            </a:r>
            <a:r>
              <a:rPr lang="uk-UA" sz="1100"/>
              <a:t> </a:t>
            </a:r>
            <a:r>
              <a:rPr lang="uk-UA" sz="1100" smtClean="0"/>
              <a:t>4681 </a:t>
            </a:r>
            <a:r>
              <a:rPr lang="uk-UA" sz="1100" smtClean="0"/>
              <a:t>от </a:t>
            </a:r>
            <a:r>
              <a:rPr lang="uk-UA" sz="1100" smtClean="0"/>
              <a:t>17.05.2018</a:t>
            </a:r>
            <a:endParaRPr lang="uk-UA" sz="1100" dirty="0" smtClean="0"/>
          </a:p>
          <a:p>
            <a:r>
              <a:rPr lang="uk-UA" sz="1100" dirty="0">
                <a:solidFill>
                  <a:srgbClr val="FF0000"/>
                </a:solidFill>
              </a:rPr>
              <a:t>№ </a:t>
            </a:r>
            <a:r>
              <a:rPr lang="uk-UA" sz="1100" dirty="0" smtClean="0">
                <a:solidFill>
                  <a:srgbClr val="FF0000"/>
                </a:solidFill>
              </a:rPr>
              <a:t>6121, 6122, 6123 </a:t>
            </a:r>
          </a:p>
          <a:p>
            <a:r>
              <a:rPr lang="uk-UA" sz="1100" dirty="0" smtClean="0">
                <a:solidFill>
                  <a:srgbClr val="FF0000"/>
                </a:solidFill>
              </a:rPr>
              <a:t>от </a:t>
            </a:r>
            <a:r>
              <a:rPr lang="uk-UA" sz="1100" dirty="0">
                <a:solidFill>
                  <a:srgbClr val="FF0000"/>
                </a:solidFill>
              </a:rPr>
              <a:t>22.06.2018</a:t>
            </a:r>
          </a:p>
        </p:txBody>
      </p:sp>
      <p:sp>
        <p:nvSpPr>
          <p:cNvPr id="10" name="Google Shape;364;p42"/>
          <p:cNvSpPr txBox="1">
            <a:spLocks/>
          </p:cNvSpPr>
          <p:nvPr/>
        </p:nvSpPr>
        <p:spPr>
          <a:xfrm>
            <a:off x="3635896" y="4256136"/>
            <a:ext cx="1843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100" dirty="0"/>
              <a:t>№ 8849 от 14.12.2017</a:t>
            </a:r>
          </a:p>
          <a:p>
            <a:r>
              <a:rPr lang="ru-RU" sz="1100" dirty="0"/>
              <a:t>№ 2945 от 30.03.2018</a:t>
            </a:r>
            <a:endParaRPr lang="en-US" sz="1100" dirty="0"/>
          </a:p>
          <a:p>
            <a:r>
              <a:rPr lang="ru-RU" sz="1100" dirty="0" smtClean="0">
                <a:solidFill>
                  <a:srgbClr val="FF0000"/>
                </a:solidFill>
              </a:rPr>
              <a:t>№</a:t>
            </a:r>
            <a:r>
              <a:rPr lang="ru-RU" sz="1100" dirty="0">
                <a:solidFill>
                  <a:srgbClr val="FF0000"/>
                </a:solidFill>
              </a:rPr>
              <a:t> 3900 от </a:t>
            </a:r>
            <a:r>
              <a:rPr lang="ru-RU" sz="1100" dirty="0" smtClean="0">
                <a:solidFill>
                  <a:srgbClr val="FF0000"/>
                </a:solidFill>
              </a:rPr>
              <a:t>24.04.2018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5082</TotalTime>
  <Words>413</Words>
  <Application>Microsoft Office PowerPoint</Application>
  <PresentationFormat>Екран (16:9)</PresentationFormat>
  <Paragraphs>129</Paragraphs>
  <Slides>21</Slides>
  <Notes>17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8" baseType="lpstr">
      <vt:lpstr>Arial</vt:lpstr>
      <vt:lpstr>Calibri</vt:lpstr>
      <vt:lpstr>Wingdings</vt:lpstr>
      <vt:lpstr>Muli</vt:lpstr>
      <vt:lpstr>Georgia</vt:lpstr>
      <vt:lpstr>Varela Round</vt:lpstr>
      <vt:lpstr>Banquo template</vt:lpstr>
      <vt:lpstr>ProZrrачный мир закупок.  Достижения, проблемы и перспективы.</vt:lpstr>
      <vt:lpstr>Главный принцип системы ProZorro – “все видят все” </vt:lpstr>
      <vt:lpstr>СИСТЕМЕ – 3 ГОДА! </vt:lpstr>
      <vt:lpstr>Что дала ProZrrачность?</vt:lpstr>
      <vt:lpstr>Презентація PowerPoint</vt:lpstr>
      <vt:lpstr>Презентація PowerPoint</vt:lpstr>
      <vt:lpstr>Презентація PowerPoint</vt:lpstr>
      <vt:lpstr>Практика АМКУ однозначна?</vt:lpstr>
      <vt:lpstr>Ненормированный режим работы, халатность, коррупция? </vt:lpstr>
      <vt:lpstr>Презентація PowerPoint</vt:lpstr>
      <vt:lpstr>Медзаказчики Киевского и Львовского регионов</vt:lpstr>
      <vt:lpstr>Презентація PowerPoint</vt:lpstr>
      <vt:lpstr>Презентація PowerPoint</vt:lpstr>
      <vt:lpstr>Оспаривание в АМК 2016-2018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Перспективы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ProZorrий світ закупівель.</dc:title>
  <dc:creator>User</dc:creator>
  <cp:lastModifiedBy>Пользователь Windows</cp:lastModifiedBy>
  <cp:revision>51</cp:revision>
  <dcterms:modified xsi:type="dcterms:W3CDTF">2019-05-29T09:25:37Z</dcterms:modified>
</cp:coreProperties>
</file>