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88" r:id="rId5"/>
    <p:sldId id="28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81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264" autoAdjust="0"/>
  </p:normalViewPr>
  <p:slideViewPr>
    <p:cSldViewPr snapToGrid="0">
      <p:cViewPr varScale="1">
        <p:scale>
          <a:sx n="102" d="100"/>
          <a:sy n="102" d="100"/>
        </p:scale>
        <p:origin x="-82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90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834888"/>
            <a:ext cx="12192000" cy="380337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023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0330" y="722243"/>
            <a:ext cx="11211340" cy="541351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728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02733" y="1967947"/>
            <a:ext cx="3180522" cy="292210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05737" y="1967947"/>
            <a:ext cx="3180522" cy="292210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808742" y="1967947"/>
            <a:ext cx="3180522" cy="292210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3855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404730"/>
            <a:ext cx="12192000" cy="404854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3639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96347" y="742122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379303" y="742122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62260" y="742122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45217" y="742122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96347" y="2955235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379303" y="2955235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162260" y="2955235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945217" y="2955235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8425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133598" y="1351719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84033" y="1351719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434468" y="1351719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133598" y="3445562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784033" y="3445562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7434468" y="3445562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46513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507894" y="1351719"/>
            <a:ext cx="2650435" cy="439972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857459" y="1351719"/>
            <a:ext cx="2650435" cy="439972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207024" y="1351719"/>
            <a:ext cx="2650435" cy="439972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570274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96347" y="1908313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246782" y="1908313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897217" y="1908313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547652" y="1908313"/>
            <a:ext cx="2650435" cy="20938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7649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96347" y="1656521"/>
            <a:ext cx="2650435" cy="352507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246782" y="1656521"/>
            <a:ext cx="2650435" cy="352507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897217" y="1656521"/>
            <a:ext cx="2650435" cy="352507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547652" y="1656521"/>
            <a:ext cx="2650435" cy="352507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8211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656521"/>
            <a:ext cx="4066087" cy="352507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59826" y="1656521"/>
            <a:ext cx="4066087" cy="352507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19652" y="1656521"/>
            <a:ext cx="4066087" cy="352507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552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22779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203092" y="722243"/>
            <a:ext cx="5988907" cy="541351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722243"/>
            <a:ext cx="5988907" cy="541351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905880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525078" y="974034"/>
            <a:ext cx="8666922" cy="588396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100012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7898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83988" y="722243"/>
            <a:ext cx="9624024" cy="541351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654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060174"/>
            <a:ext cx="12192000" cy="473765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678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9613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312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691270" y="735496"/>
            <a:ext cx="7500730" cy="538700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081923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735496"/>
            <a:ext cx="7500730" cy="538700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130065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927652"/>
            <a:ext cx="6096000" cy="33528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096000" y="927652"/>
            <a:ext cx="6096000" cy="33528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495030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E39CF-72FD-4373-9EDD-EEF381F0D5EC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3214-8289-4FE2-8760-C1258AD8BA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714807" y="234150"/>
            <a:ext cx="1419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www.ecovis.com</a:t>
            </a:r>
            <a:endParaRPr lang="en-US" sz="12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2" name="Straight Connector 8"/>
          <p:cNvCxnSpPr/>
          <p:nvPr userDrawn="1"/>
        </p:nvCxnSpPr>
        <p:spPr>
          <a:xfrm>
            <a:off x="11156456" y="178495"/>
            <a:ext cx="0" cy="38830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1178422" y="132549"/>
            <a:ext cx="10135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</a:t>
            </a:r>
            <a:r>
              <a:rPr lang="en-US" sz="1000" b="1" baseline="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Ukrainian Antitrust Forum</a:t>
            </a:r>
            <a:endParaRPr lang="en-US" sz="1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34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ntitrust forum.pn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8869" b="8550"/>
          <a:stretch>
            <a:fillRect/>
          </a:stretch>
        </p:blipFill>
        <p:spPr>
          <a:xfrm>
            <a:off x="932814" y="419621"/>
            <a:ext cx="10104688" cy="6018759"/>
          </a:xfrm>
        </p:spPr>
      </p:pic>
      <p:pic>
        <p:nvPicPr>
          <p:cNvPr id="11" name="Рисунок 10" descr="prozrachnyi.png"/>
          <p:cNvPicPr>
            <a:picLocks noChangeAspect="1"/>
          </p:cNvPicPr>
          <p:nvPr/>
        </p:nvPicPr>
        <p:blipFill>
          <a:blip r:embed="rId3" cstate="print">
            <a:lum bright="13000" contrast="62000"/>
          </a:blip>
          <a:stretch>
            <a:fillRect/>
          </a:stretch>
        </p:blipFill>
        <p:spPr>
          <a:xfrm>
            <a:off x="7679111" y="5046606"/>
            <a:ext cx="237360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9453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4920" y="543881"/>
            <a:ext cx="8512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Структура авиационной индустрии</a:t>
            </a:r>
            <a:endParaRPr lang="en-US" sz="4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1973" y="1770248"/>
            <a:ext cx="3660271" cy="21336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09112" y="1779576"/>
            <a:ext cx="3660271" cy="2101959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2280" y="2843042"/>
            <a:ext cx="207313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Перевозки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6258" y="2843043"/>
            <a:ext cx="3426066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Связанные рынки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2" name="Рисунок 21" descr="7b344efb846a36f9ed32fbb83d5d59ed-plane-ascending-by-vexels.png"/>
          <p:cNvPicPr>
            <a:picLocks noChangeAspect="1"/>
          </p:cNvPicPr>
          <p:nvPr/>
        </p:nvPicPr>
        <p:blipFill>
          <a:blip r:embed="rId2" cstate="print"/>
          <a:srcRect t="33579" b="30996"/>
          <a:stretch>
            <a:fillRect/>
          </a:stretch>
        </p:blipFill>
        <p:spPr>
          <a:xfrm>
            <a:off x="2043403" y="1763487"/>
            <a:ext cx="2107163" cy="746449"/>
          </a:xfrm>
          <a:prstGeom prst="rect">
            <a:avLst/>
          </a:prstGeom>
        </p:spPr>
      </p:pic>
      <p:pic>
        <p:nvPicPr>
          <p:cNvPr id="25" name="Рисунок 24" descr="Link Fi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1389" y="1729677"/>
            <a:ext cx="1150563" cy="922045"/>
          </a:xfrm>
          <a:prstGeom prst="rect">
            <a:avLst/>
          </a:prstGeom>
        </p:spPr>
      </p:pic>
      <p:sp>
        <p:nvSpPr>
          <p:cNvPr id="40" name="Rectangle 5"/>
          <p:cNvSpPr/>
          <p:nvPr/>
        </p:nvSpPr>
        <p:spPr>
          <a:xfrm>
            <a:off x="5607698" y="4245967"/>
            <a:ext cx="2996036" cy="21336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5"/>
          <p:cNvSpPr/>
          <p:nvPr/>
        </p:nvSpPr>
        <p:spPr>
          <a:xfrm>
            <a:off x="9116008" y="4227306"/>
            <a:ext cx="2892490" cy="21336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416911" y="3751223"/>
            <a:ext cx="2907977" cy="49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Конкурентные рынки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838371" y="3772994"/>
            <a:ext cx="3204339" cy="49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Неконкурентные рынки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42384" y="4422709"/>
            <a:ext cx="27991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Дьюти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фри, рестораны</a:t>
            </a:r>
          </a:p>
          <a:p>
            <a:pPr marL="177800" indent="-177800"/>
            <a:endParaRPr lang="uk-UA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Наземные услуги</a:t>
            </a:r>
          </a:p>
          <a:p>
            <a:pPr marL="177800" indent="-177800"/>
            <a:endParaRPr lang="uk-UA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Топливо</a:t>
            </a:r>
          </a:p>
          <a:p>
            <a:pPr marL="177800" indent="-177800"/>
            <a:endParaRPr lang="uk-UA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ГДС</a:t>
            </a:r>
            <a:endParaRPr lang="uk-UA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uk-UA" dirty="0"/>
          </a:p>
        </p:txBody>
      </p:sp>
      <p:sp>
        <p:nvSpPr>
          <p:cNvPr id="51" name="TextBox 50"/>
          <p:cNvSpPr txBox="1"/>
          <p:nvPr/>
        </p:nvSpPr>
        <p:spPr>
          <a:xfrm>
            <a:off x="8910733" y="4385389"/>
            <a:ext cx="26032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Рынок аэронавигационных услуг</a:t>
            </a:r>
          </a:p>
          <a:p>
            <a:pPr marL="177800" indent="-177800"/>
            <a:endParaRPr lang="uk-UA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Рынок аэропортовых услуг</a:t>
            </a:r>
            <a:endParaRPr lang="uk-UA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uk-UA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8612155" y="3909527"/>
            <a:ext cx="0" cy="2118049"/>
          </a:xfrm>
          <a:prstGeom prst="line">
            <a:avLst/>
          </a:prstGeom>
          <a:ln w="28575">
            <a:solidFill>
              <a:srgbClr val="1081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7686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7608" y="562541"/>
            <a:ext cx="7136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Ключевые вызовы для АМКУ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3429000"/>
            <a:ext cx="12191999" cy="3429000"/>
          </a:xfrm>
          <a:prstGeom prst="rect">
            <a:avLst/>
          </a:prstGeom>
          <a:solidFill>
            <a:srgbClr val="1081BA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99309" y="4923923"/>
            <a:ext cx="32140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Рынок </a:t>
            </a:r>
            <a:r>
              <a:rPr lang="ru-RU" sz="1600" b="1" dirty="0" err="1" smtClean="0">
                <a:solidFill>
                  <a:schemeClr val="bg1"/>
                </a:solidFill>
                <a:latin typeface="+mj-lt"/>
              </a:rPr>
              <a:t>дьюти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 фри и рынок общественного питания</a:t>
            </a:r>
          </a:p>
          <a:p>
            <a:pPr algn="ctr"/>
            <a:endParaRPr lang="ru-RU" sz="1600" b="1" kern="800" dirty="0" smtClean="0"/>
          </a:p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Ограничение доступа на рынок других субъектов, экономически необоснованные цены</a:t>
            </a:r>
            <a:r>
              <a:rPr lang="ru-RU" sz="1400" dirty="0" smtClean="0"/>
              <a:t>.</a:t>
            </a:r>
            <a:r>
              <a:rPr lang="ru-RU" sz="1400" b="1" kern="800" dirty="0" smtClean="0"/>
              <a:t> </a:t>
            </a:r>
          </a:p>
          <a:p>
            <a:pPr algn="ctr">
              <a:lnSpc>
                <a:spcPct val="150000"/>
              </a:lnSpc>
            </a:pPr>
            <a:endParaRPr lang="uk-UA" sz="1600" dirty="0" smtClean="0"/>
          </a:p>
          <a:p>
            <a:pPr algn="ctr">
              <a:lnSpc>
                <a:spcPct val="150000"/>
              </a:lnSpc>
            </a:pP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3293" y="4923923"/>
            <a:ext cx="1745414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Рынок топлива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20756" y="4923923"/>
            <a:ext cx="1956498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Наземные услуги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65744" y="5663682"/>
            <a:ext cx="2497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Экономически необоснованные тарифы.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87005" y="5603628"/>
            <a:ext cx="311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Экономически необоснованные тарифы, навязывание ненужных услуг, ограничение в доступе на рынок.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" name="Рисунок 19" descr="shop.gif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13804" r="13804"/>
          <a:stretch>
            <a:fillRect/>
          </a:stretch>
        </p:blipFill>
        <p:spPr/>
      </p:pic>
      <p:pic>
        <p:nvPicPr>
          <p:cNvPr id="21" name="Рисунок 20" descr="diesel-oil.pn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27650" r="27650"/>
          <a:stretch>
            <a:fillRect/>
          </a:stretch>
        </p:blipFill>
        <p:spPr/>
      </p:pic>
      <p:pic>
        <p:nvPicPr>
          <p:cNvPr id="22" name="Рисунок 21" descr="august2.jp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/>
          <a:srcRect l="19383" r="193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800212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7608" y="562541"/>
            <a:ext cx="7136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Ключевые вызовы для АМКУ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429000"/>
            <a:ext cx="12191999" cy="3429000"/>
          </a:xfrm>
          <a:prstGeom prst="rect">
            <a:avLst/>
          </a:prstGeom>
          <a:solidFill>
            <a:srgbClr val="1081BA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99309" y="4923923"/>
            <a:ext cx="3214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Рынок ГДС</a:t>
            </a:r>
          </a:p>
          <a:p>
            <a:pPr algn="ctr"/>
            <a:endParaRPr lang="ru-RU" sz="1600" b="1" kern="800" dirty="0" smtClean="0"/>
          </a:p>
          <a:p>
            <a:pPr algn="ctr"/>
            <a:r>
              <a:rPr lang="ru-RU" sz="1400" dirty="0" smtClean="0"/>
              <a:t>Картельный сговор, экономически необоснованные тарифы.</a:t>
            </a:r>
            <a:r>
              <a:rPr lang="ru-RU" sz="1400" b="1" kern="800" dirty="0" smtClean="0"/>
              <a:t> </a:t>
            </a:r>
          </a:p>
          <a:p>
            <a:pPr algn="ctr">
              <a:lnSpc>
                <a:spcPct val="150000"/>
              </a:lnSpc>
            </a:pPr>
            <a:endParaRPr lang="uk-UA" sz="1600" dirty="0" smtClean="0"/>
          </a:p>
          <a:p>
            <a:pPr algn="ctr">
              <a:lnSpc>
                <a:spcPct val="150000"/>
              </a:lnSpc>
            </a:pP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7227" y="4923923"/>
            <a:ext cx="299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Рынок аэропортовых услуг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65702" y="4951915"/>
            <a:ext cx="3309735" cy="908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Рынок аэронавигационных услуг</a:t>
            </a:r>
            <a:endParaRPr lang="uk-UA" sz="1600" b="1" dirty="0" smtClean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65744" y="5402425"/>
            <a:ext cx="24978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Экономически необоснованные тарифы. Дискриминация (применение скидок).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87005" y="5603628"/>
            <a:ext cx="3116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Экономически необоснованные тарифы. АМК самоустранился от решения проблем.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Рисунок 12" descr="poisk-aviabiletov-onlain-kak-kupit-deshevle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18866" r="18866"/>
          <a:stretch>
            <a:fillRect/>
          </a:stretch>
        </p:blipFill>
        <p:spPr/>
      </p:pic>
      <p:pic>
        <p:nvPicPr>
          <p:cNvPr id="23" name="Рисунок 22" descr="maxresdefault (1)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19368" r="19368"/>
          <a:stretch>
            <a:fillRect/>
          </a:stretch>
        </p:blipFill>
        <p:spPr/>
      </p:pic>
      <p:pic>
        <p:nvPicPr>
          <p:cNvPr id="25" name="Рисунок 24" descr="airnavigation.jp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/>
          <a:srcRect l="15514" r="155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80021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179734" y="2237804"/>
            <a:ext cx="304121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Олег Бондарь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Управляющий партнер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C00000"/>
                </a:solidFill>
              </a:rPr>
              <a:t>ECOVIS </a:t>
            </a:r>
            <a:r>
              <a:rPr lang="ru-RU" sz="1600" b="1" dirty="0" smtClean="0">
                <a:solidFill>
                  <a:srgbClr val="C00000"/>
                </a:solidFill>
              </a:rPr>
              <a:t>Бондарь и Бондарь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849539" y="2108186"/>
            <a:ext cx="0" cy="1603717"/>
          </a:xfrm>
          <a:prstGeom prst="line">
            <a:avLst/>
          </a:prstGeom>
          <a:ln w="25400">
            <a:solidFill>
              <a:srgbClr val="1081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21"/>
          <p:cNvSpPr>
            <a:spLocks/>
          </p:cNvSpPr>
          <p:nvPr/>
        </p:nvSpPr>
        <p:spPr bwMode="auto">
          <a:xfrm flipH="1">
            <a:off x="8606097" y="6271633"/>
            <a:ext cx="384281" cy="381760"/>
          </a:xfrm>
          <a:custGeom>
            <a:avLst/>
            <a:gdLst>
              <a:gd name="T0" fmla="*/ 122 w 129"/>
              <a:gd name="T1" fmla="*/ 15 h 127"/>
              <a:gd name="T2" fmla="*/ 111 w 129"/>
              <a:gd name="T3" fmla="*/ 3 h 127"/>
              <a:gd name="T4" fmla="*/ 99 w 129"/>
              <a:gd name="T5" fmla="*/ 3 h 127"/>
              <a:gd name="T6" fmla="*/ 82 w 129"/>
              <a:gd name="T7" fmla="*/ 26 h 127"/>
              <a:gd name="T8" fmla="*/ 82 w 129"/>
              <a:gd name="T9" fmla="*/ 38 h 127"/>
              <a:gd name="T10" fmla="*/ 89 w 129"/>
              <a:gd name="T11" fmla="*/ 45 h 127"/>
              <a:gd name="T12" fmla="*/ 70 w 129"/>
              <a:gd name="T13" fmla="*/ 66 h 127"/>
              <a:gd name="T14" fmla="*/ 46 w 129"/>
              <a:gd name="T15" fmla="*/ 88 h 127"/>
              <a:gd name="T16" fmla="*/ 39 w 129"/>
              <a:gd name="T17" fmla="*/ 81 h 127"/>
              <a:gd name="T18" fmla="*/ 27 w 129"/>
              <a:gd name="T19" fmla="*/ 81 h 127"/>
              <a:gd name="T20" fmla="*/ 4 w 129"/>
              <a:gd name="T21" fmla="*/ 98 h 127"/>
              <a:gd name="T22" fmla="*/ 4 w 129"/>
              <a:gd name="T23" fmla="*/ 109 h 127"/>
              <a:gd name="T24" fmla="*/ 16 w 129"/>
              <a:gd name="T25" fmla="*/ 121 h 127"/>
              <a:gd name="T26" fmla="*/ 39 w 129"/>
              <a:gd name="T27" fmla="*/ 121 h 127"/>
              <a:gd name="T28" fmla="*/ 86 w 129"/>
              <a:gd name="T29" fmla="*/ 85 h 127"/>
              <a:gd name="T30" fmla="*/ 122 w 129"/>
              <a:gd name="T31" fmla="*/ 38 h 127"/>
              <a:gd name="T32" fmla="*/ 122 w 129"/>
              <a:gd name="T33" fmla="*/ 1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9" h="127">
                <a:moveTo>
                  <a:pt x="122" y="15"/>
                </a:moveTo>
                <a:cubicBezTo>
                  <a:pt x="111" y="3"/>
                  <a:pt x="111" y="3"/>
                  <a:pt x="111" y="3"/>
                </a:cubicBezTo>
                <a:cubicBezTo>
                  <a:pt x="108" y="0"/>
                  <a:pt x="102" y="0"/>
                  <a:pt x="99" y="3"/>
                </a:cubicBezTo>
                <a:cubicBezTo>
                  <a:pt x="82" y="26"/>
                  <a:pt x="82" y="26"/>
                  <a:pt x="82" y="26"/>
                </a:cubicBezTo>
                <a:cubicBezTo>
                  <a:pt x="79" y="30"/>
                  <a:pt x="79" y="35"/>
                  <a:pt x="82" y="38"/>
                </a:cubicBezTo>
                <a:cubicBezTo>
                  <a:pt x="89" y="45"/>
                  <a:pt x="89" y="45"/>
                  <a:pt x="89" y="45"/>
                </a:cubicBezTo>
                <a:cubicBezTo>
                  <a:pt x="84" y="52"/>
                  <a:pt x="78" y="59"/>
                  <a:pt x="70" y="66"/>
                </a:cubicBezTo>
                <a:cubicBezTo>
                  <a:pt x="63" y="74"/>
                  <a:pt x="54" y="82"/>
                  <a:pt x="46" y="88"/>
                </a:cubicBezTo>
                <a:cubicBezTo>
                  <a:pt x="39" y="81"/>
                  <a:pt x="39" y="81"/>
                  <a:pt x="39" y="81"/>
                </a:cubicBezTo>
                <a:cubicBezTo>
                  <a:pt x="36" y="78"/>
                  <a:pt x="31" y="78"/>
                  <a:pt x="27" y="81"/>
                </a:cubicBezTo>
                <a:cubicBezTo>
                  <a:pt x="4" y="98"/>
                  <a:pt x="4" y="98"/>
                  <a:pt x="4" y="98"/>
                </a:cubicBezTo>
                <a:cubicBezTo>
                  <a:pt x="0" y="101"/>
                  <a:pt x="1" y="106"/>
                  <a:pt x="4" y="109"/>
                </a:cubicBezTo>
                <a:cubicBezTo>
                  <a:pt x="16" y="121"/>
                  <a:pt x="16" y="121"/>
                  <a:pt x="16" y="121"/>
                </a:cubicBezTo>
                <a:cubicBezTo>
                  <a:pt x="22" y="127"/>
                  <a:pt x="30" y="125"/>
                  <a:pt x="39" y="121"/>
                </a:cubicBezTo>
                <a:cubicBezTo>
                  <a:pt x="39" y="121"/>
                  <a:pt x="64" y="107"/>
                  <a:pt x="86" y="85"/>
                </a:cubicBezTo>
                <a:cubicBezTo>
                  <a:pt x="106" y="65"/>
                  <a:pt x="122" y="38"/>
                  <a:pt x="122" y="38"/>
                </a:cubicBezTo>
                <a:cubicBezTo>
                  <a:pt x="126" y="29"/>
                  <a:pt x="129" y="21"/>
                  <a:pt x="122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351752" y="478565"/>
            <a:ext cx="5525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Спасибо за внимание!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5" name="Рисунок 24" descr="GEX_9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017" y="1380930"/>
            <a:ext cx="3388496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7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.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CAD97"/>
      </a:accent1>
      <a:accent2>
        <a:srgbClr val="A8C56D"/>
      </a:accent2>
      <a:accent3>
        <a:srgbClr val="F7AA32"/>
      </a:accent3>
      <a:accent4>
        <a:srgbClr val="CA4D3D"/>
      </a:accent4>
      <a:accent5>
        <a:srgbClr val="53677A"/>
      </a:accent5>
      <a:accent6>
        <a:srgbClr val="CACACA"/>
      </a:accent6>
      <a:hlink>
        <a:srgbClr val="0563C1"/>
      </a:hlink>
      <a:folHlink>
        <a:srgbClr val="954F72"/>
      </a:folHlink>
    </a:clrScheme>
    <a:fontScheme name="Custom 1">
      <a:majorFont>
        <a:latin typeface="Ralewa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118</Words>
  <Application>Microsoft Office PowerPoint</Application>
  <PresentationFormat>Произвольный</PresentationFormat>
  <Paragraphs>35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bachtiar nurhakim</dc:creator>
  <cp:lastModifiedBy>ANNA</cp:lastModifiedBy>
  <cp:revision>70</cp:revision>
  <dcterms:created xsi:type="dcterms:W3CDTF">2018-05-14T02:05:15Z</dcterms:created>
  <dcterms:modified xsi:type="dcterms:W3CDTF">2019-05-29T08:03:24Z</dcterms:modified>
</cp:coreProperties>
</file>